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Lst>
  <p:notesMasterIdLst>
    <p:notesMasterId r:id="rId42"/>
  </p:notesMasterIdLst>
  <p:handoutMasterIdLst>
    <p:handoutMasterId r:id="rId43"/>
  </p:handoutMasterIdLst>
  <p:sldIdLst>
    <p:sldId id="904" r:id="rId2"/>
    <p:sldId id="1730" r:id="rId3"/>
    <p:sldId id="1576" r:id="rId4"/>
    <p:sldId id="1739" r:id="rId5"/>
    <p:sldId id="1769" r:id="rId6"/>
    <p:sldId id="1770" r:id="rId7"/>
    <p:sldId id="1771" r:id="rId8"/>
    <p:sldId id="1757" r:id="rId9"/>
    <p:sldId id="1794" r:id="rId10"/>
    <p:sldId id="1768" r:id="rId11"/>
    <p:sldId id="1740" r:id="rId12"/>
    <p:sldId id="1756" r:id="rId13"/>
    <p:sldId id="1758" r:id="rId14"/>
    <p:sldId id="1743" r:id="rId15"/>
    <p:sldId id="1744" r:id="rId16"/>
    <p:sldId id="1763" r:id="rId17"/>
    <p:sldId id="1795" r:id="rId18"/>
    <p:sldId id="1772" r:id="rId19"/>
    <p:sldId id="1796" r:id="rId20"/>
    <p:sldId id="1774" r:id="rId21"/>
    <p:sldId id="1773" r:id="rId22"/>
    <p:sldId id="1782" r:id="rId23"/>
    <p:sldId id="1750" r:id="rId24"/>
    <p:sldId id="1798" r:id="rId25"/>
    <p:sldId id="1777" r:id="rId26"/>
    <p:sldId id="1778" r:id="rId27"/>
    <p:sldId id="991" r:id="rId28"/>
    <p:sldId id="1779" r:id="rId29"/>
    <p:sldId id="1785" r:id="rId30"/>
    <p:sldId id="1786" r:id="rId31"/>
    <p:sldId id="1787" r:id="rId32"/>
    <p:sldId id="1788" r:id="rId33"/>
    <p:sldId id="1789" r:id="rId34"/>
    <p:sldId id="1790" r:id="rId35"/>
    <p:sldId id="1791" r:id="rId36"/>
    <p:sldId id="1792" r:id="rId37"/>
    <p:sldId id="1793" r:id="rId38"/>
    <p:sldId id="1780" r:id="rId39"/>
    <p:sldId id="1784" r:id="rId40"/>
    <p:sldId id="1797" r:id="rId41"/>
  </p:sldIdLst>
  <p:sldSz cx="9144000" cy="6858000" type="screen4x3"/>
  <p:notesSz cx="9283700" cy="6985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 Fang" initials="FF" lastIdx="1" clrIdx="0">
    <p:extLst>
      <p:ext uri="{19B8F6BF-5375-455C-9EA6-DF929625EA0E}">
        <p15:presenceInfo xmlns:p15="http://schemas.microsoft.com/office/powerpoint/2012/main" userId="Fei Fang" providerId="None"/>
      </p:ext>
    </p:extLst>
  </p:cmAuthor>
  <p:cmAuthor id="2" name="Fei Fang" initials="FF [2]" lastIdx="1" clrIdx="1">
    <p:extLst>
      <p:ext uri="{19B8F6BF-5375-455C-9EA6-DF929625EA0E}">
        <p15:presenceInfo xmlns:p15="http://schemas.microsoft.com/office/powerpoint/2012/main" userId="3161bbe7667c1a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000"/>
    <a:srgbClr val="A03333"/>
    <a:srgbClr val="16EE25"/>
    <a:srgbClr val="FF6600"/>
    <a:srgbClr val="FFD666"/>
    <a:srgbClr val="CC9500"/>
    <a:srgbClr val="F0B81F"/>
    <a:srgbClr val="E5A800"/>
    <a:srgbClr val="FFCF4C"/>
    <a:srgbClr val="CC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6" autoAdjust="0"/>
    <p:restoredTop sz="72781" autoAdjust="0"/>
  </p:normalViewPr>
  <p:slideViewPr>
    <p:cSldViewPr snapToGrid="0">
      <p:cViewPr varScale="1">
        <p:scale>
          <a:sx n="165" d="100"/>
          <a:sy n="165" d="100"/>
        </p:scale>
        <p:origin x="1584" y="92"/>
      </p:cViewPr>
      <p:guideLst/>
    </p:cSldViewPr>
  </p:slideViewPr>
  <p:notesTextViewPr>
    <p:cViewPr>
      <p:scale>
        <a:sx n="150" d="100"/>
        <a:sy n="150" d="100"/>
      </p:scale>
      <p:origin x="0" y="0"/>
    </p:cViewPr>
  </p:notesText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3340" cy="349943"/>
          </a:xfrm>
          <a:prstGeom prst="rect">
            <a:avLst/>
          </a:prstGeom>
        </p:spPr>
        <p:txBody>
          <a:bodyPr vert="horz" lIns="87927" tIns="43964" rIns="87927" bIns="43964" rtlCol="0"/>
          <a:lstStyle>
            <a:lvl1pPr algn="l">
              <a:defRPr sz="1200"/>
            </a:lvl1pPr>
          </a:lstStyle>
          <a:p>
            <a:endParaRPr lang="en-US"/>
          </a:p>
        </p:txBody>
      </p:sp>
      <p:sp>
        <p:nvSpPr>
          <p:cNvPr id="3" name="Date Placeholder 2"/>
          <p:cNvSpPr>
            <a:spLocks noGrp="1"/>
          </p:cNvSpPr>
          <p:nvPr>
            <p:ph type="dt" sz="quarter" idx="1"/>
          </p:nvPr>
        </p:nvSpPr>
        <p:spPr>
          <a:xfrm>
            <a:off x="5258347" y="0"/>
            <a:ext cx="4023340" cy="349943"/>
          </a:xfrm>
          <a:prstGeom prst="rect">
            <a:avLst/>
          </a:prstGeom>
        </p:spPr>
        <p:txBody>
          <a:bodyPr vert="horz" lIns="87927" tIns="43964" rIns="87927" bIns="43964" rtlCol="0"/>
          <a:lstStyle>
            <a:lvl1pPr algn="r">
              <a:defRPr sz="1200"/>
            </a:lvl1pPr>
          </a:lstStyle>
          <a:p>
            <a:fld id="{F42DCADA-6CB2-49A4-B6B5-E11C4E0EA625}" type="datetimeFigureOut">
              <a:rPr lang="en-US" smtClean="0"/>
              <a:t>11/29/2018</a:t>
            </a:fld>
            <a:endParaRPr lang="en-US"/>
          </a:p>
        </p:txBody>
      </p:sp>
      <p:sp>
        <p:nvSpPr>
          <p:cNvPr id="4" name="Footer Placeholder 3"/>
          <p:cNvSpPr>
            <a:spLocks noGrp="1"/>
          </p:cNvSpPr>
          <p:nvPr>
            <p:ph type="ftr" sz="quarter" idx="2"/>
          </p:nvPr>
        </p:nvSpPr>
        <p:spPr>
          <a:xfrm>
            <a:off x="0" y="6635060"/>
            <a:ext cx="4023340" cy="349942"/>
          </a:xfrm>
          <a:prstGeom prst="rect">
            <a:avLst/>
          </a:prstGeom>
        </p:spPr>
        <p:txBody>
          <a:bodyPr vert="horz" lIns="87927" tIns="43964" rIns="87927" bIns="43964" rtlCol="0" anchor="b"/>
          <a:lstStyle>
            <a:lvl1pPr algn="l">
              <a:defRPr sz="1200"/>
            </a:lvl1pPr>
          </a:lstStyle>
          <a:p>
            <a:endParaRPr lang="en-US"/>
          </a:p>
        </p:txBody>
      </p:sp>
      <p:sp>
        <p:nvSpPr>
          <p:cNvPr id="5" name="Slide Number Placeholder 4"/>
          <p:cNvSpPr>
            <a:spLocks noGrp="1"/>
          </p:cNvSpPr>
          <p:nvPr>
            <p:ph type="sldNum" sz="quarter" idx="3"/>
          </p:nvPr>
        </p:nvSpPr>
        <p:spPr>
          <a:xfrm>
            <a:off x="5258347" y="6635060"/>
            <a:ext cx="4023340" cy="349942"/>
          </a:xfrm>
          <a:prstGeom prst="rect">
            <a:avLst/>
          </a:prstGeom>
        </p:spPr>
        <p:txBody>
          <a:bodyPr vert="horz" lIns="87927" tIns="43964" rIns="87927" bIns="43964" rtlCol="0" anchor="b"/>
          <a:lstStyle>
            <a:lvl1pPr algn="r">
              <a:defRPr sz="1200"/>
            </a:lvl1pPr>
          </a:lstStyle>
          <a:p>
            <a:fld id="{1705DBDB-8179-453A-BB58-50FAA03EF092}" type="slidenum">
              <a:rPr lang="en-US" smtClean="0"/>
              <a:t>‹#›</a:t>
            </a:fld>
            <a:endParaRPr lang="en-US"/>
          </a:p>
        </p:txBody>
      </p:sp>
    </p:spTree>
    <p:extLst>
      <p:ext uri="{BB962C8B-B14F-4D97-AF65-F5344CB8AC3E}">
        <p14:creationId xmlns:p14="http://schemas.microsoft.com/office/powerpoint/2010/main" val="3607859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937" cy="350463"/>
          </a:xfrm>
          <a:prstGeom prst="rect">
            <a:avLst/>
          </a:prstGeom>
        </p:spPr>
        <p:txBody>
          <a:bodyPr vert="horz" lIns="92948" tIns="46474" rIns="92948" bIns="46474" rtlCol="0"/>
          <a:lstStyle>
            <a:lvl1pPr algn="l">
              <a:defRPr sz="1300"/>
            </a:lvl1pPr>
          </a:lstStyle>
          <a:p>
            <a:endParaRPr lang="en-US"/>
          </a:p>
        </p:txBody>
      </p:sp>
      <p:sp>
        <p:nvSpPr>
          <p:cNvPr id="3" name="Date Placeholder 2"/>
          <p:cNvSpPr>
            <a:spLocks noGrp="1"/>
          </p:cNvSpPr>
          <p:nvPr>
            <p:ph type="dt" idx="1"/>
          </p:nvPr>
        </p:nvSpPr>
        <p:spPr>
          <a:xfrm>
            <a:off x="5258615" y="0"/>
            <a:ext cx="4022937" cy="350463"/>
          </a:xfrm>
          <a:prstGeom prst="rect">
            <a:avLst/>
          </a:prstGeom>
        </p:spPr>
        <p:txBody>
          <a:bodyPr vert="horz" lIns="92948" tIns="46474" rIns="92948" bIns="46474" rtlCol="0"/>
          <a:lstStyle>
            <a:lvl1pPr algn="r">
              <a:defRPr sz="1300"/>
            </a:lvl1pPr>
          </a:lstStyle>
          <a:p>
            <a:fld id="{FC151BD9-A8D5-42FC-8C0B-5479A9C0A3DB}" type="datetimeFigureOut">
              <a:rPr lang="en-US" smtClean="0"/>
              <a:t>11/29/2018</a:t>
            </a:fld>
            <a:endParaRPr lang="en-US"/>
          </a:p>
        </p:txBody>
      </p:sp>
      <p:sp>
        <p:nvSpPr>
          <p:cNvPr id="4" name="Slide Image Placeholder 3"/>
          <p:cNvSpPr>
            <a:spLocks noGrp="1" noRot="1" noChangeAspect="1"/>
          </p:cNvSpPr>
          <p:nvPr>
            <p:ph type="sldImg" idx="2"/>
          </p:nvPr>
        </p:nvSpPr>
        <p:spPr>
          <a:xfrm>
            <a:off x="3070225" y="873125"/>
            <a:ext cx="3143250" cy="2357438"/>
          </a:xfrm>
          <a:prstGeom prst="rect">
            <a:avLst/>
          </a:prstGeom>
          <a:noFill/>
          <a:ln w="12700">
            <a:solidFill>
              <a:prstClr val="black"/>
            </a:solidFill>
          </a:ln>
        </p:spPr>
        <p:txBody>
          <a:bodyPr vert="horz" lIns="92948" tIns="46474" rIns="92948" bIns="46474" rtlCol="0" anchor="ctr"/>
          <a:lstStyle/>
          <a:p>
            <a:endParaRPr lang="en-US"/>
          </a:p>
        </p:txBody>
      </p:sp>
      <p:sp>
        <p:nvSpPr>
          <p:cNvPr id="5" name="Notes Placeholder 4"/>
          <p:cNvSpPr>
            <a:spLocks noGrp="1"/>
          </p:cNvSpPr>
          <p:nvPr>
            <p:ph type="body" sz="quarter" idx="3"/>
          </p:nvPr>
        </p:nvSpPr>
        <p:spPr>
          <a:xfrm>
            <a:off x="928370" y="3361532"/>
            <a:ext cx="7426960" cy="2750344"/>
          </a:xfrm>
          <a:prstGeom prst="rect">
            <a:avLst/>
          </a:prstGeom>
        </p:spPr>
        <p:txBody>
          <a:bodyPr vert="horz" lIns="92948" tIns="46474" rIns="92948" bIns="46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34539"/>
            <a:ext cx="4022937" cy="350462"/>
          </a:xfrm>
          <a:prstGeom prst="rect">
            <a:avLst/>
          </a:prstGeom>
        </p:spPr>
        <p:txBody>
          <a:bodyPr vert="horz" lIns="92948" tIns="46474" rIns="92948" bIns="46474" rtlCol="0" anchor="b"/>
          <a:lstStyle>
            <a:lvl1pPr algn="l">
              <a:defRPr sz="1300"/>
            </a:lvl1pPr>
          </a:lstStyle>
          <a:p>
            <a:endParaRPr lang="en-US"/>
          </a:p>
        </p:txBody>
      </p:sp>
      <p:sp>
        <p:nvSpPr>
          <p:cNvPr id="7" name="Slide Number Placeholder 6"/>
          <p:cNvSpPr>
            <a:spLocks noGrp="1"/>
          </p:cNvSpPr>
          <p:nvPr>
            <p:ph type="sldNum" sz="quarter" idx="5"/>
          </p:nvPr>
        </p:nvSpPr>
        <p:spPr>
          <a:xfrm>
            <a:off x="5258615" y="6634539"/>
            <a:ext cx="4022937" cy="350462"/>
          </a:xfrm>
          <a:prstGeom prst="rect">
            <a:avLst/>
          </a:prstGeom>
        </p:spPr>
        <p:txBody>
          <a:bodyPr vert="horz" lIns="92948" tIns="46474" rIns="92948" bIns="46474" rtlCol="0" anchor="b"/>
          <a:lstStyle>
            <a:lvl1pPr algn="r">
              <a:defRPr sz="1300"/>
            </a:lvl1pPr>
          </a:lstStyle>
          <a:p>
            <a:fld id="{E6517F1F-6505-40F0-B92A-0D136955C762}" type="slidenum">
              <a:rPr lang="en-US" smtClean="0"/>
              <a:t>‹#›</a:t>
            </a:fld>
            <a:endParaRPr lang="en-US"/>
          </a:p>
        </p:txBody>
      </p:sp>
    </p:spTree>
    <p:extLst>
      <p:ext uri="{BB962C8B-B14F-4D97-AF65-F5344CB8AC3E}">
        <p14:creationId xmlns:p14="http://schemas.microsoft.com/office/powerpoint/2010/main" val="11321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a:p>
        </p:txBody>
      </p:sp>
    </p:spTree>
    <p:extLst>
      <p:ext uri="{BB962C8B-B14F-4D97-AF65-F5344CB8AC3E}">
        <p14:creationId xmlns:p14="http://schemas.microsoft.com/office/powerpoint/2010/main" val="297045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18</a:t>
            </a:fld>
            <a:endParaRPr lang="en-US"/>
          </a:p>
        </p:txBody>
      </p:sp>
    </p:spTree>
    <p:extLst>
      <p:ext uri="{BB962C8B-B14F-4D97-AF65-F5344CB8AC3E}">
        <p14:creationId xmlns:p14="http://schemas.microsoft.com/office/powerpoint/2010/main" val="245229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research challenges are </a:t>
            </a:r>
            <a:r>
              <a:rPr lang="en-US" dirty="0" smtClean="0"/>
              <a:t>not fully resolved yet, but</a:t>
            </a:r>
            <a:r>
              <a:rPr lang="en-US" baseline="0" dirty="0" smtClean="0"/>
              <a:t> we have made some attempt to address them. Here is an example work where we compute the optimal defender strategy to protect a set of moving targets with multiple mobile resources, and the solution is actually deployed in the field by USCG for protecting the Staten Island Ferry using escort boats like this since April 2013. Our solution has changed their maneuver in conducting patrols.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23</a:t>
            </a:fld>
            <a:endParaRPr lang="en-US"/>
          </a:p>
        </p:txBody>
      </p:sp>
    </p:spTree>
    <p:extLst>
      <p:ext uri="{BB962C8B-B14F-4D97-AF65-F5344CB8AC3E}">
        <p14:creationId xmlns:p14="http://schemas.microsoft.com/office/powerpoint/2010/main" val="734897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27</a:t>
            </a:fld>
            <a:endParaRPr lang="en-US"/>
          </a:p>
        </p:txBody>
      </p:sp>
    </p:spTree>
    <p:extLst>
      <p:ext uri="{BB962C8B-B14F-4D97-AF65-F5344CB8AC3E}">
        <p14:creationId xmlns:p14="http://schemas.microsoft.com/office/powerpoint/2010/main" val="414603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3</a:t>
            </a:fld>
            <a:endParaRPr lang="en-US"/>
          </a:p>
        </p:txBody>
      </p:sp>
    </p:spTree>
    <p:extLst>
      <p:ext uri="{BB962C8B-B14F-4D97-AF65-F5344CB8AC3E}">
        <p14:creationId xmlns:p14="http://schemas.microsoft.com/office/powerpoint/2010/main" val="336262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is an example game abstracting a simple scenario in infrastructure security domain. There are two targets, which could be two terminals at an airport, or airsides in the case of Pittsburgh International Airport. The first player in the game is the defender. He has limited defensive resources and can only choose to protect one target every day. The second player, the adversary, can choose a target to attack. The numbers in this table show the payoffs for the players, green for the defender and red for the adversary. If the defender is protecting target 1 when the attacker attacks target 1, the attacker would fail, the defender will get a reward of 5 and the attacker gets a penalty of 3. </a:t>
            </a:r>
          </a:p>
        </p:txBody>
      </p:sp>
      <p:sp>
        <p:nvSpPr>
          <p:cNvPr id="4" name="Slide Number Placeholder 3"/>
          <p:cNvSpPr>
            <a:spLocks noGrp="1"/>
          </p:cNvSpPr>
          <p:nvPr>
            <p:ph type="sldNum" sz="quarter" idx="10"/>
          </p:nvPr>
        </p:nvSpPr>
        <p:spPr/>
        <p:txBody>
          <a:bodyPr/>
          <a:lstStyle/>
          <a:p>
            <a:fld id="{E6517F1F-6505-40F0-B92A-0D136955C762}" type="slidenum">
              <a:rPr lang="en-US" smtClean="0"/>
              <a:t>5</a:t>
            </a:fld>
            <a:endParaRPr lang="en-US" dirty="0"/>
          </a:p>
        </p:txBody>
      </p:sp>
    </p:spTree>
    <p:extLst>
      <p:ext uri="{BB962C8B-B14F-4D97-AF65-F5344CB8AC3E}">
        <p14:creationId xmlns:p14="http://schemas.microsoft.com/office/powerpoint/2010/main" val="76556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 the other hand, if the defender is protecting target 2 when the attacker attacks target 1, the attack would be successful, then the defender will get a penalty and the attacker gets a reward.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Actually the players do not move simultaneously. Before an attack, the adversary will conduct surveillance for a long time and then choose which target to attack and a rational attacker will choose a target that would lead to the best outcome for him. For example, if the defender protects target 2 every day, this can be easily observed by the attacker and he will choose to attack target 1. </a:t>
            </a:r>
          </a:p>
        </p:txBody>
      </p:sp>
      <p:sp>
        <p:nvSpPr>
          <p:cNvPr id="4" name="Slide Number Placeholder 3"/>
          <p:cNvSpPr>
            <a:spLocks noGrp="1"/>
          </p:cNvSpPr>
          <p:nvPr>
            <p:ph type="sldNum" sz="quarter" idx="10"/>
          </p:nvPr>
        </p:nvSpPr>
        <p:spPr/>
        <p:txBody>
          <a:bodyPr/>
          <a:lstStyle/>
          <a:p>
            <a:fld id="{E6517F1F-6505-40F0-B92A-0D136955C762}" type="slidenum">
              <a:rPr lang="en-US" smtClean="0"/>
              <a:t>6</a:t>
            </a:fld>
            <a:endParaRPr lang="en-US" dirty="0"/>
          </a:p>
        </p:txBody>
      </p:sp>
    </p:spTree>
    <p:extLst>
      <p:ext uri="{BB962C8B-B14F-4D97-AF65-F5344CB8AC3E}">
        <p14:creationId xmlns:p14="http://schemas.microsoft.com/office/powerpoint/2010/main" val="48179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it’s important for the defender to randomize and keep the adversary guessing. He can choose a mixed strategy, and flip a biased coin every morning to decide which target to protect. The adversary may observe this mixed strategy, but he will not know which target will be protected in a particular day in the future. If the attacker is perfectly rational, he will best respond to the defender’s strategy and choose a target that leads to the highest expected utility for him. The defender’s task is to find the optimal strategy that leads to the highest expected utility for him, assuming the attacker will best respond. This kind of game is called </a:t>
            </a:r>
            <a:r>
              <a:rPr lang="en-US" baseline="0" dirty="0" err="1" smtClean="0"/>
              <a:t>Stackelberg</a:t>
            </a:r>
            <a:r>
              <a:rPr lang="en-US" baseline="0" dirty="0" smtClean="0"/>
              <a:t> Security Game and the task for us is to find the optimal defender strategy, that is, the best way to randomize.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this particular game, this is the optimal defender strategy. Now question, can anyone tell me why this is the optimal defender strategy?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AttEU1=AttEU2=0.11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DefEU1=0.56, DefEU2=0.332</a:t>
            </a:r>
          </a:p>
        </p:txBody>
      </p:sp>
      <p:sp>
        <p:nvSpPr>
          <p:cNvPr id="4" name="Slide Number Placeholder 3"/>
          <p:cNvSpPr>
            <a:spLocks noGrp="1"/>
          </p:cNvSpPr>
          <p:nvPr>
            <p:ph type="sldNum" sz="quarter" idx="10"/>
          </p:nvPr>
        </p:nvSpPr>
        <p:spPr/>
        <p:txBody>
          <a:bodyPr/>
          <a:lstStyle/>
          <a:p>
            <a:fld id="{E6517F1F-6505-40F0-B92A-0D136955C762}" type="slidenum">
              <a:rPr lang="en-US" smtClean="0"/>
              <a:t>7</a:t>
            </a:fld>
            <a:endParaRPr lang="en-US" dirty="0"/>
          </a:p>
        </p:txBody>
      </p:sp>
    </p:spTree>
    <p:extLst>
      <p:ext uri="{BB962C8B-B14F-4D97-AF65-F5344CB8AC3E}">
        <p14:creationId xmlns:p14="http://schemas.microsoft.com/office/powerpoint/2010/main" val="415174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9</a:t>
            </a:fld>
            <a:endParaRPr lang="en-US"/>
          </a:p>
        </p:txBody>
      </p:sp>
    </p:spTree>
    <p:extLst>
      <p:ext uri="{BB962C8B-B14F-4D97-AF65-F5344CB8AC3E}">
        <p14:creationId xmlns:p14="http://schemas.microsoft.com/office/powerpoint/2010/main" val="25569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10</a:t>
            </a:fld>
            <a:endParaRPr lang="en-US"/>
          </a:p>
        </p:txBody>
      </p:sp>
    </p:spTree>
    <p:extLst>
      <p:ext uri="{BB962C8B-B14F-4D97-AF65-F5344CB8AC3E}">
        <p14:creationId xmlns:p14="http://schemas.microsoft.com/office/powerpoint/2010/main" val="203888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𝑢^𝑆𝑆𝐸≥𝑢^𝑁𝐸</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14</a:t>
            </a:fld>
            <a:endParaRPr lang="en-US"/>
          </a:p>
        </p:txBody>
      </p:sp>
    </p:spTree>
    <p:extLst>
      <p:ext uri="{BB962C8B-B14F-4D97-AF65-F5344CB8AC3E}">
        <p14:creationId xmlns:p14="http://schemas.microsoft.com/office/powerpoint/2010/main" val="333485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17</a:t>
            </a:fld>
            <a:endParaRPr lang="en-US"/>
          </a:p>
        </p:txBody>
      </p:sp>
    </p:spTree>
    <p:extLst>
      <p:ext uri="{BB962C8B-B14F-4D97-AF65-F5344CB8AC3E}">
        <p14:creationId xmlns:p14="http://schemas.microsoft.com/office/powerpoint/2010/main" val="361777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58317" y="1216152"/>
            <a:ext cx="7585862" cy="990600"/>
          </a:xfrm>
        </p:spPr>
        <p:txBody>
          <a:bodyPr anchor="ctr" anchorCtr="0"/>
          <a:lstStyle>
            <a:lvl1pPr algn="ctr">
              <a:lnSpc>
                <a:spcPct val="150000"/>
              </a:lnSpc>
              <a:defRPr sz="3200" b="0">
                <a:solidFill>
                  <a:schemeClr val="accent1"/>
                </a:solidFill>
              </a:defRPr>
            </a:lvl1pPr>
          </a:lstStyle>
          <a:p>
            <a:r>
              <a:rPr kumimoji="0" lang="en-US" dirty="0"/>
              <a:t>Click to edit Master title style</a:t>
            </a:r>
          </a:p>
        </p:txBody>
      </p:sp>
      <p:sp>
        <p:nvSpPr>
          <p:cNvPr id="9" name="Subtitle 8"/>
          <p:cNvSpPr>
            <a:spLocks noGrp="1"/>
          </p:cNvSpPr>
          <p:nvPr>
            <p:ph type="subTitle" idx="1"/>
          </p:nvPr>
        </p:nvSpPr>
        <p:spPr>
          <a:xfrm>
            <a:off x="1259433" y="4176793"/>
            <a:ext cx="6806793" cy="1565329"/>
          </a:xfrm>
        </p:spPr>
        <p:txBody>
          <a:bodyPr anchor="ctr">
            <a:normAutofit/>
          </a:bodyPr>
          <a:lstStyle>
            <a:lvl1pPr marL="0" indent="0" algn="ctr">
              <a:buNone/>
              <a:defRPr sz="2400">
                <a:solidFill>
                  <a:schemeClr val="tx1"/>
                </a:solidFill>
                <a:latin typeface="+mn-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5" name="Shape 70"/>
          <p:cNvSpPr/>
          <p:nvPr userDrawn="1"/>
        </p:nvSpPr>
        <p:spPr>
          <a:xfrm>
            <a:off x="-9737" y="3309395"/>
            <a:ext cx="9154639" cy="53565"/>
          </a:xfrm>
          <a:prstGeom prst="rect">
            <a:avLst/>
          </a:prstGeom>
          <a:solidFill>
            <a:srgbClr val="FFC000"/>
          </a:solidFill>
          <a:ln w="12700">
            <a:miter lim="400000"/>
          </a:ln>
        </p:spPr>
        <p:txBody>
          <a:bodyPr lIns="0" tIns="0" rIns="0" bIns="0" anchor="ctr"/>
          <a:lstStyle/>
          <a:p>
            <a:pPr lvl="0">
              <a:defRPr sz="2400">
                <a:solidFill>
                  <a:srgbClr val="FFFFFF"/>
                </a:solidFill>
              </a:defRPr>
            </a:pPr>
            <a:endParaRPr sz="2646"/>
          </a:p>
        </p:txBody>
      </p:sp>
      <p:sp>
        <p:nvSpPr>
          <p:cNvPr id="6" name="Rectangle 5"/>
          <p:cNvSpPr>
            <a:spLocks noChangeArrowheads="1"/>
          </p:cNvSpPr>
          <p:nvPr userDrawn="1"/>
        </p:nvSpPr>
        <p:spPr bwMode="auto">
          <a:xfrm>
            <a:off x="0" y="3182111"/>
            <a:ext cx="9144903" cy="117330"/>
          </a:xfrm>
          <a:prstGeom prst="rect">
            <a:avLst/>
          </a:prstGeom>
          <a:solidFill>
            <a:schemeClr val="accent1"/>
          </a:solidFill>
          <a:ln w="12700">
            <a:solidFill>
              <a:schemeClr val="accent1"/>
            </a:solidFill>
            <a:miter lim="800000"/>
            <a:headEnd/>
            <a:tailEnd/>
          </a:ln>
          <a:effectLst/>
        </p:spPr>
        <p:txBody>
          <a:bodyPr wrap="none" lIns="91392" tIns="45696" rIns="91392" bIns="45696" anchor="ctr"/>
          <a:lstStyle/>
          <a:p>
            <a:endParaRPr lang="en-US" sz="2200">
              <a:solidFill>
                <a:schemeClr val="accent1"/>
              </a:solidFill>
            </a:endParaRPr>
          </a:p>
        </p:txBody>
      </p:sp>
    </p:spTree>
    <p:extLst>
      <p:ext uri="{BB962C8B-B14F-4D97-AF65-F5344CB8AC3E}">
        <p14:creationId xmlns:p14="http://schemas.microsoft.com/office/powerpoint/2010/main" val="162762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p:txBody>
          <a:bodyPr/>
          <a:lstStyle/>
          <a:p>
            <a:fld id="{25DF680D-2C67-4C95-A53E-F5B5FCCE787F}" type="datetime1">
              <a:rPr lang="en-US" smtClean="0"/>
              <a:t>11/29/2018</a:t>
            </a:fld>
            <a:endParaRPr lang="en-US" dirty="0"/>
          </a:p>
        </p:txBody>
      </p:sp>
      <p:sp>
        <p:nvSpPr>
          <p:cNvPr id="11" name="Footer Placeholder 10"/>
          <p:cNvSpPr>
            <a:spLocks noGrp="1"/>
          </p:cNvSpPr>
          <p:nvPr>
            <p:ph type="ftr" sz="quarter" idx="11"/>
          </p:nvPr>
        </p:nvSpPr>
        <p:spPr/>
        <p:txBody>
          <a:bodyPr/>
          <a:lstStyle/>
          <a:p>
            <a:r>
              <a:rPr lang="en-US"/>
              <a:t>Fei Fang</a:t>
            </a:r>
            <a:endParaRPr lang="en-US" dirty="0"/>
          </a:p>
        </p:txBody>
      </p:sp>
      <p:sp>
        <p:nvSpPr>
          <p:cNvPr id="12" name="Slide Number Placeholder 11"/>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38408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Date Placeholder 8"/>
          <p:cNvSpPr>
            <a:spLocks noGrp="1"/>
          </p:cNvSpPr>
          <p:nvPr>
            <p:ph type="dt" sz="half" idx="10"/>
          </p:nvPr>
        </p:nvSpPr>
        <p:spPr/>
        <p:txBody>
          <a:bodyPr/>
          <a:lstStyle/>
          <a:p>
            <a:fld id="{EB36123A-7BEE-45D6-98E4-96615EA46E29}" type="datetime1">
              <a:rPr lang="en-US" smtClean="0"/>
              <a:t>11/29/2018</a:t>
            </a:fld>
            <a:endParaRPr lang="en-US" dirty="0"/>
          </a:p>
        </p:txBody>
      </p:sp>
      <p:sp>
        <p:nvSpPr>
          <p:cNvPr id="10" name="Footer Placeholder 9"/>
          <p:cNvSpPr>
            <a:spLocks noGrp="1"/>
          </p:cNvSpPr>
          <p:nvPr>
            <p:ph type="ftr" sz="quarter" idx="11"/>
          </p:nvPr>
        </p:nvSpPr>
        <p:spPr/>
        <p:txBody>
          <a:bodyPr/>
          <a:lstStyle/>
          <a:p>
            <a:r>
              <a:rPr lang="en-US"/>
              <a:t>Fei Fang</a:t>
            </a:r>
            <a:endParaRPr lang="en-US" dirty="0"/>
          </a:p>
        </p:txBody>
      </p:sp>
      <p:sp>
        <p:nvSpPr>
          <p:cNvPr id="11" name="Slide Number Placeholder 10"/>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98795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68"/>
          <p:cNvSpPr/>
          <p:nvPr userDrawn="1"/>
        </p:nvSpPr>
        <p:spPr>
          <a:xfrm>
            <a:off x="0" y="0"/>
            <a:ext cx="9144000" cy="1096492"/>
          </a:xfrm>
          <a:prstGeom prst="rect">
            <a:avLst/>
          </a:prstGeom>
          <a:solidFill>
            <a:schemeClr val="bg1">
              <a:lumMod val="85000"/>
            </a:schemeClr>
          </a:solidFill>
          <a:ln w="12700">
            <a:miter lim="400000"/>
          </a:ln>
        </p:spPr>
        <p:txBody>
          <a:bodyPr lIns="0" tIns="0" rIns="0" bIns="0" anchor="ctr"/>
          <a:lstStyle/>
          <a:p>
            <a:pPr lvl="0">
              <a:defRPr sz="2400">
                <a:solidFill>
                  <a:srgbClr val="FFFFFF"/>
                </a:solidFill>
              </a:defRPr>
            </a:pPr>
            <a:endParaRPr dirty="0"/>
          </a:p>
        </p:txBody>
      </p:sp>
      <p:sp>
        <p:nvSpPr>
          <p:cNvPr id="22" name="Title Placeholder 21"/>
          <p:cNvSpPr>
            <a:spLocks noGrp="1"/>
          </p:cNvSpPr>
          <p:nvPr>
            <p:ph type="title"/>
          </p:nvPr>
        </p:nvSpPr>
        <p:spPr>
          <a:xfrm>
            <a:off x="457200" y="152400"/>
            <a:ext cx="8229600" cy="766953"/>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343192" y="6356350"/>
            <a:ext cx="1346656" cy="365760"/>
          </a:xfrm>
          <a:prstGeom prst="rect">
            <a:avLst/>
          </a:prstGeom>
        </p:spPr>
        <p:txBody>
          <a:bodyPr vert="horz"/>
          <a:lstStyle>
            <a:lvl1pPr algn="r" eaLnBrk="1" latinLnBrk="0" hangingPunct="1">
              <a:defRPr kumimoji="0" sz="1400">
                <a:solidFill>
                  <a:schemeClr val="tx2"/>
                </a:solidFill>
              </a:defRPr>
            </a:lvl1pPr>
          </a:lstStyle>
          <a:p>
            <a:fld id="{3760176F-149E-43B7-B695-28E73B44851A}" type="datetime1">
              <a:rPr lang="en-US" smtClean="0"/>
              <a:t>11/29/2018</a:t>
            </a:fld>
            <a:endParaRPr lang="en-US" dirty="0"/>
          </a:p>
        </p:txBody>
      </p:sp>
      <p:sp>
        <p:nvSpPr>
          <p:cNvPr id="3" name="Footer Placeholder 2"/>
          <p:cNvSpPr>
            <a:spLocks noGrp="1"/>
          </p:cNvSpPr>
          <p:nvPr>
            <p:ph type="ftr" sz="quarter" idx="3"/>
          </p:nvPr>
        </p:nvSpPr>
        <p:spPr>
          <a:xfrm>
            <a:off x="1427584" y="6356350"/>
            <a:ext cx="5912560" cy="365760"/>
          </a:xfrm>
          <a:prstGeom prst="rect">
            <a:avLst/>
          </a:prstGeom>
        </p:spPr>
        <p:txBody>
          <a:bodyPr vert="horz"/>
          <a:lstStyle>
            <a:lvl1pPr algn="ctr" eaLnBrk="1" latinLnBrk="0" hangingPunct="1">
              <a:defRPr kumimoji="0" sz="1400">
                <a:solidFill>
                  <a:schemeClr val="tx2"/>
                </a:solidFill>
              </a:defRPr>
            </a:lvl1pPr>
          </a:lstStyle>
          <a:p>
            <a:r>
              <a:rPr lang="en-US"/>
              <a:t>Fei Fang</a:t>
            </a:r>
            <a:endParaRPr lang="en-US" dirty="0"/>
          </a:p>
        </p:txBody>
      </p:sp>
      <p:sp>
        <p:nvSpPr>
          <p:cNvPr id="23" name="Slide Number Placeholder 22"/>
          <p:cNvSpPr>
            <a:spLocks noGrp="1"/>
          </p:cNvSpPr>
          <p:nvPr>
            <p:ph type="sldNum" sz="quarter" idx="4"/>
          </p:nvPr>
        </p:nvSpPr>
        <p:spPr>
          <a:xfrm>
            <a:off x="612648" y="6356350"/>
            <a:ext cx="814936" cy="365760"/>
          </a:xfrm>
          <a:prstGeom prst="rect">
            <a:avLst/>
          </a:prstGeom>
        </p:spPr>
        <p:txBody>
          <a:bodyPr vert="horz"/>
          <a:lstStyle>
            <a:lvl1pPr algn="l" eaLnBrk="1" latinLnBrk="0" hangingPunct="1">
              <a:defRPr kumimoji="0" sz="1400">
                <a:solidFill>
                  <a:schemeClr val="tx2"/>
                </a:solidFill>
              </a:defRPr>
            </a:lvl1pPr>
          </a:lstStyle>
          <a:p>
            <a:fld id="{A3B20E47-2A4C-4221-B6B9-A2AC2F1C1077}"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hape 70"/>
          <p:cNvSpPr/>
          <p:nvPr userDrawn="1"/>
        </p:nvSpPr>
        <p:spPr>
          <a:xfrm>
            <a:off x="0" y="1095009"/>
            <a:ext cx="9144000" cy="45719"/>
          </a:xfrm>
          <a:prstGeom prst="rect">
            <a:avLst/>
          </a:prstGeom>
          <a:solidFill>
            <a:srgbClr val="FFC000"/>
          </a:solidFill>
          <a:ln w="12700">
            <a:miter lim="400000"/>
          </a:ln>
        </p:spPr>
        <p:txBody>
          <a:bodyPr lIns="0" tIns="0" rIns="0" bIns="0" anchor="ctr"/>
          <a:lstStyle/>
          <a:p>
            <a:pPr lvl="0">
              <a:defRPr sz="2400">
                <a:solidFill>
                  <a:srgbClr val="FFFFFF"/>
                </a:solidFill>
              </a:defRPr>
            </a:pPr>
            <a:endParaRPr/>
          </a:p>
        </p:txBody>
      </p:sp>
    </p:spTree>
    <p:extLst>
      <p:ext uri="{BB962C8B-B14F-4D97-AF65-F5344CB8AC3E}">
        <p14:creationId xmlns:p14="http://schemas.microsoft.com/office/powerpoint/2010/main" val="7552726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hf hdr="0"/>
  <p:txStyles>
    <p:titleStyle>
      <a:lvl1pPr algn="l" rtl="0" eaLnBrk="1" latinLnBrk="0" hangingPunct="1">
        <a:spcBef>
          <a:spcPct val="0"/>
        </a:spcBef>
        <a:buNone/>
        <a:defRPr kumimoji="0" sz="2800" kern="1200">
          <a:solidFill>
            <a:schemeClr val="accent1"/>
          </a:solidFill>
          <a:latin typeface="+mn-lt"/>
          <a:ea typeface="+mj-ea"/>
          <a:cs typeface="Arial" panose="020B0604020202020204"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eifang@c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3.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w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4.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user/gametheoryonlin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91.png"/><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0.png"/></Relationships>
</file>

<file path=ppt/slides/_rels/slide36.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10.png"/><Relationship Id="rId17"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Autofit/>
          </a:bodyPr>
          <a:lstStyle/>
          <a:p>
            <a:r>
              <a:rPr lang="en-US" sz="2400" dirty="0"/>
              <a:t>Artificial Intelligence: Representation and Problem Solving</a:t>
            </a:r>
            <a:br>
              <a:rPr lang="en-US" sz="2400" dirty="0"/>
            </a:br>
            <a:r>
              <a:rPr lang="en-US" sz="2400" dirty="0"/>
              <a:t/>
            </a:r>
            <a:br>
              <a:rPr lang="en-US" sz="2400" dirty="0"/>
            </a:br>
            <a:r>
              <a:rPr lang="en-US" sz="2400" dirty="0"/>
              <a:t>Multi-agent Systems </a:t>
            </a:r>
            <a:r>
              <a:rPr lang="en-US" sz="2400" dirty="0" smtClean="0"/>
              <a:t>(3</a:t>
            </a:r>
            <a:r>
              <a:rPr lang="en-US" sz="2400" smtClean="0"/>
              <a:t>): Other Games </a:t>
            </a:r>
            <a:r>
              <a:rPr lang="en-US" sz="2400" dirty="0" smtClean="0"/>
              <a:t>and Solution Concepts</a:t>
            </a:r>
            <a:endParaRPr lang="en-US" sz="2400" dirty="0"/>
          </a:p>
        </p:txBody>
      </p:sp>
      <p:sp>
        <p:nvSpPr>
          <p:cNvPr id="8" name="Subtitle 7"/>
          <p:cNvSpPr>
            <a:spLocks noGrp="1"/>
          </p:cNvSpPr>
          <p:nvPr>
            <p:ph type="subTitle" idx="1"/>
          </p:nvPr>
        </p:nvSpPr>
        <p:spPr/>
        <p:txBody>
          <a:bodyPr>
            <a:normAutofit fontScale="92500" lnSpcReduction="10000"/>
          </a:bodyPr>
          <a:lstStyle/>
          <a:p>
            <a:r>
              <a:rPr lang="en-US" dirty="0"/>
              <a:t>15-381 / 681</a:t>
            </a:r>
          </a:p>
          <a:p>
            <a:r>
              <a:rPr lang="en-US" dirty="0"/>
              <a:t>Instructors: Fei Fang (This Lecture) and Dave </a:t>
            </a:r>
            <a:r>
              <a:rPr lang="en-US" dirty="0" err="1"/>
              <a:t>Touretzky</a:t>
            </a:r>
            <a:endParaRPr lang="en-US" dirty="0"/>
          </a:p>
          <a:p>
            <a:r>
              <a:rPr lang="en-US" dirty="0">
                <a:hlinkClick r:id="rId3"/>
              </a:rPr>
              <a:t>feifang@cmu.edu</a:t>
            </a:r>
            <a:endParaRPr lang="en-US" dirty="0"/>
          </a:p>
          <a:p>
            <a:r>
              <a:rPr lang="en-US" dirty="0"/>
              <a:t>Wean Hall 4126</a:t>
            </a:r>
          </a:p>
        </p:txBody>
      </p:sp>
      <p:sp>
        <p:nvSpPr>
          <p:cNvPr id="4" name="Date Placeholder 3"/>
          <p:cNvSpPr>
            <a:spLocks noGrp="1"/>
          </p:cNvSpPr>
          <p:nvPr>
            <p:ph type="dt" sz="half" idx="4294967295"/>
          </p:nvPr>
        </p:nvSpPr>
        <p:spPr>
          <a:xfrm>
            <a:off x="7797800" y="6356350"/>
            <a:ext cx="1346200" cy="365125"/>
          </a:xfrm>
        </p:spPr>
        <p:txBody>
          <a:bodyPr/>
          <a:lstStyle/>
          <a:p>
            <a:fld id="{25DF680D-2C67-4C95-A53E-F5B5FCCE787F}" type="datetime1">
              <a:rPr lang="en-US" smtClean="0"/>
              <a:t>11/29/2018</a:t>
            </a:fld>
            <a:endParaRPr lang="en-US" dirty="0"/>
          </a:p>
        </p:txBody>
      </p:sp>
      <p:sp>
        <p:nvSpPr>
          <p:cNvPr id="6" name="Slide Number Placeholder 5"/>
          <p:cNvSpPr>
            <a:spLocks noGrp="1"/>
          </p:cNvSpPr>
          <p:nvPr>
            <p:ph type="sldNum" sz="quarter" idx="4294967295"/>
          </p:nvPr>
        </p:nvSpPr>
        <p:spPr>
          <a:xfrm>
            <a:off x="0" y="6356350"/>
            <a:ext cx="814388" cy="365125"/>
          </a:xfrm>
        </p:spPr>
        <p:txBody>
          <a:bodyPr/>
          <a:lstStyle/>
          <a:p>
            <a:fld id="{A3B20E47-2A4C-4221-B6B9-A2AC2F1C1077}" type="slidenum">
              <a:rPr lang="en-US" smtClean="0"/>
              <a:pPr/>
              <a:t>1</a:t>
            </a:fld>
            <a:endParaRPr lang="en-US" dirty="0"/>
          </a:p>
        </p:txBody>
      </p:sp>
    </p:spTree>
    <p:extLst>
      <p:ext uri="{BB962C8B-B14F-4D97-AF65-F5344CB8AC3E}">
        <p14:creationId xmlns:p14="http://schemas.microsoft.com/office/powerpoint/2010/main" val="241271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Stackelberg</a:t>
            </a:r>
            <a:r>
              <a:rPr lang="en-US" dirty="0"/>
              <a:t> Game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Power of Commitment</a:t>
                </a:r>
              </a:p>
              <a:p>
                <a:pPr lvl="1"/>
                <a:r>
                  <a:rPr lang="en-US" dirty="0" smtClean="0"/>
                  <a:t>What is the best strategy for Player 1?</a:t>
                </a:r>
              </a:p>
              <a:p>
                <a:pPr lvl="1"/>
                <a:r>
                  <a:rPr lang="en-US" dirty="0" smtClean="0"/>
                  <a:t>Player </a:t>
                </a:r>
                <a:r>
                  <a:rPr lang="en-US" dirty="0"/>
                  <a:t>1 commits to playing </a:t>
                </a:r>
                <a14:m>
                  <m:oMath xmlns:m="http://schemas.openxmlformats.org/officeDocument/2006/math">
                    <m:r>
                      <a:rPr lang="en-US" i="1" dirty="0">
                        <a:latin typeface="Cambria Math" panose="02040503050406030204" pitchFamily="18" charset="0"/>
                      </a:rPr>
                      <m:t>𝑎</m:t>
                    </m:r>
                  </m:oMath>
                </a14:m>
                <a:r>
                  <a:rPr lang="en-US" dirty="0"/>
                  <a:t> </a:t>
                </a:r>
                <a:r>
                  <a:rPr lang="en-US" dirty="0" smtClean="0"/>
                  <a:t>with probability </a:t>
                </a:r>
                <a14:m>
                  <m:oMath xmlns:m="http://schemas.openxmlformats.org/officeDocument/2006/math">
                    <m:r>
                      <a:rPr lang="en-US" b="0" i="1" smtClean="0">
                        <a:latin typeface="Cambria Math" panose="02040503050406030204" pitchFamily="18" charset="0"/>
                      </a:rPr>
                      <m:t>𝑝</m:t>
                    </m:r>
                  </m:oMath>
                </a14:m>
                <a:r>
                  <a:rPr lang="en-US" dirty="0" smtClean="0"/>
                  <a:t>. What is the best response of player 2 and the utility profile?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741" t="-1235" r="-133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10</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620561851"/>
              </p:ext>
            </p:extLst>
          </p:nvPr>
        </p:nvGraphicFramePr>
        <p:xfrm>
          <a:off x="5744766" y="105410"/>
          <a:ext cx="3190755" cy="914400"/>
        </p:xfrm>
        <a:graphic>
          <a:graphicData uri="http://schemas.openxmlformats.org/drawingml/2006/table">
            <a:tbl>
              <a:tblPr firstRow="1" bandRow="1">
                <a:tableStyleId>{5940675A-B579-460E-94D1-54222C63F5DA}</a:tableStyleId>
              </a:tblPr>
              <a:tblGrid>
                <a:gridCol w="1063585"/>
                <a:gridCol w="1063585"/>
                <a:gridCol w="1063585"/>
              </a:tblGrid>
              <a:tr h="285036">
                <a:tc>
                  <a:txBody>
                    <a:bodyPr/>
                    <a:lstStyle/>
                    <a:p>
                      <a:pPr algn="ctr"/>
                      <a:endParaRPr lang="en-US" sz="1400" dirty="0"/>
                    </a:p>
                  </a:txBody>
                  <a:tcPr/>
                </a:tc>
                <a:tc>
                  <a:txBody>
                    <a:bodyPr/>
                    <a:lstStyle/>
                    <a:p>
                      <a:pPr algn="ctr"/>
                      <a:r>
                        <a:rPr lang="en-US" sz="1400" dirty="0" smtClean="0"/>
                        <a:t>c</a:t>
                      </a:r>
                      <a:endParaRPr lang="en-US" sz="1400" dirty="0"/>
                    </a:p>
                  </a:txBody>
                  <a:tcPr/>
                </a:tc>
                <a:tc>
                  <a:txBody>
                    <a:bodyPr/>
                    <a:lstStyle/>
                    <a:p>
                      <a:pPr algn="ctr"/>
                      <a:r>
                        <a:rPr lang="en-US" sz="1400" dirty="0" smtClean="0"/>
                        <a:t>d</a:t>
                      </a:r>
                      <a:endParaRPr lang="en-US" sz="1400" dirty="0"/>
                    </a:p>
                  </a:txBody>
                  <a:tcPr/>
                </a:tc>
              </a:tr>
              <a:tr h="285036">
                <a:tc>
                  <a:txBody>
                    <a:bodyPr/>
                    <a:lstStyle/>
                    <a:p>
                      <a:pPr algn="ctr"/>
                      <a:r>
                        <a:rPr lang="en-US" sz="1400" dirty="0" smtClean="0"/>
                        <a:t>a</a:t>
                      </a:r>
                      <a:endParaRPr lang="en-US" sz="1400" dirty="0"/>
                    </a:p>
                  </a:txBody>
                  <a:tcPr/>
                </a:tc>
                <a:tc>
                  <a:txBody>
                    <a:bodyPr/>
                    <a:lstStyle/>
                    <a:p>
                      <a:pPr algn="ctr"/>
                      <a:r>
                        <a:rPr lang="en-US" sz="1400" dirty="0" smtClean="0"/>
                        <a:t>2,1</a:t>
                      </a:r>
                      <a:endParaRPr lang="en-US" sz="1400" dirty="0"/>
                    </a:p>
                  </a:txBody>
                  <a:tcPr/>
                </a:tc>
                <a:tc>
                  <a:txBody>
                    <a:bodyPr/>
                    <a:lstStyle/>
                    <a:p>
                      <a:pPr algn="ctr"/>
                      <a:r>
                        <a:rPr lang="en-US" sz="1400" dirty="0" smtClean="0"/>
                        <a:t>4,0</a:t>
                      </a:r>
                      <a:endParaRPr lang="en-US" sz="1400" dirty="0"/>
                    </a:p>
                  </a:txBody>
                  <a:tcPr/>
                </a:tc>
              </a:tr>
              <a:tr h="285036">
                <a:tc>
                  <a:txBody>
                    <a:bodyPr/>
                    <a:lstStyle/>
                    <a:p>
                      <a:pPr algn="ctr"/>
                      <a:r>
                        <a:rPr lang="en-US" sz="1400" dirty="0" smtClean="0"/>
                        <a:t>b</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3,2</a:t>
                      </a:r>
                      <a:endParaRPr lang="en-US" sz="1400" dirty="0"/>
                    </a:p>
                  </a:txBody>
                  <a:tcPr/>
                </a:tc>
              </a:tr>
            </a:tbl>
          </a:graphicData>
        </a:graphic>
      </p:graphicFrame>
      <p:sp>
        <p:nvSpPr>
          <p:cNvPr id="9" name="TextBox 8"/>
          <p:cNvSpPr txBox="1"/>
          <p:nvPr/>
        </p:nvSpPr>
        <p:spPr>
          <a:xfrm rot="16200000">
            <a:off x="5154496" y="408721"/>
            <a:ext cx="752286" cy="307777"/>
          </a:xfrm>
          <a:prstGeom prst="rect">
            <a:avLst/>
          </a:prstGeom>
          <a:noFill/>
        </p:spPr>
        <p:txBody>
          <a:bodyPr wrap="square" rtlCol="0">
            <a:spAutoFit/>
          </a:bodyPr>
          <a:lstStyle/>
          <a:p>
            <a:r>
              <a:rPr lang="en-US" sz="1400" dirty="0" smtClean="0"/>
              <a:t>Player 1</a:t>
            </a:r>
            <a:endParaRPr lang="en-US" sz="1400" dirty="0"/>
          </a:p>
        </p:txBody>
      </p:sp>
      <p:cxnSp>
        <p:nvCxnSpPr>
          <p:cNvPr id="11" name="Straight Arrow Connector 10"/>
          <p:cNvCxnSpPr/>
          <p:nvPr/>
        </p:nvCxnSpPr>
        <p:spPr>
          <a:xfrm>
            <a:off x="6132653" y="5508688"/>
            <a:ext cx="25541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132653" y="3301782"/>
            <a:ext cx="0" cy="220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6132653" y="3117115"/>
                <a:ext cx="17115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1</m:t>
                          </m:r>
                        </m:sup>
                      </m:sSup>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𝐵𝑅</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132653" y="3117115"/>
                <a:ext cx="1711559" cy="369332"/>
              </a:xfrm>
              <a:prstGeom prst="rect">
                <a:avLst/>
              </a:prstGeom>
              <a:blipFill rotWithShape="0">
                <a:blip r:embed="rId4"/>
                <a:stretch>
                  <a:fillRect b="-14754"/>
                </a:stretch>
              </a:blipFill>
            </p:spPr>
            <p:txBody>
              <a:bodyPr/>
              <a:lstStyle/>
              <a:p>
                <a:r>
                  <a:rPr lang="en-US">
                    <a:noFill/>
                  </a:rPr>
                  <a:t> </a:t>
                </a:r>
              </a:p>
            </p:txBody>
          </p:sp>
        </mc:Fallback>
      </mc:AlternateContent>
      <p:cxnSp>
        <p:nvCxnSpPr>
          <p:cNvPr id="16" name="Straight Connector 15"/>
          <p:cNvCxnSpPr/>
          <p:nvPr/>
        </p:nvCxnSpPr>
        <p:spPr>
          <a:xfrm flipV="1">
            <a:off x="6132653" y="3682805"/>
            <a:ext cx="1283222" cy="48023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8306952" y="5124632"/>
                <a:ext cx="379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8306952" y="5124632"/>
                <a:ext cx="379848" cy="369332"/>
              </a:xfrm>
              <a:prstGeom prst="rect">
                <a:avLst/>
              </a:prstGeom>
              <a:blipFill rotWithShape="0">
                <a:blip r:embed="rId5"/>
                <a:stretch>
                  <a:fillRect b="-8333"/>
                </a:stretch>
              </a:blipFill>
            </p:spPr>
            <p:txBody>
              <a:bodyPr/>
              <a:lstStyle/>
              <a:p>
                <a:r>
                  <a:rPr lang="en-US">
                    <a:noFill/>
                  </a:rPr>
                  <a:t> </a:t>
                </a:r>
              </a:p>
            </p:txBody>
          </p:sp>
        </mc:Fallback>
      </mc:AlternateContent>
      <p:cxnSp>
        <p:nvCxnSpPr>
          <p:cNvPr id="19" name="Straight Connector 18"/>
          <p:cNvCxnSpPr/>
          <p:nvPr/>
        </p:nvCxnSpPr>
        <p:spPr>
          <a:xfrm>
            <a:off x="6132653" y="5073570"/>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28795" y="4612513"/>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32653" y="4166897"/>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409726" y="4612513"/>
            <a:ext cx="665545" cy="21964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1186990" y="5870466"/>
                <a:ext cx="7119962" cy="485454"/>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∗1+</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∗0=</m:t>
                    </m:r>
                    <m:r>
                      <a:rPr lang="en-US" b="0" i="1" smtClean="0">
                        <a:latin typeface="Cambria Math" panose="02040503050406030204" pitchFamily="18" charset="0"/>
                      </a:rPr>
                      <m:t>𝑝</m:t>
                    </m:r>
                    <m:r>
                      <a:rPr lang="en-US" b="0" i="1" smtClean="0">
                        <a:latin typeface="Cambria Math" panose="02040503050406030204" pitchFamily="18" charset="0"/>
                      </a:rPr>
                      <m:t>∗0+</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∗2</m:t>
                    </m:r>
                  </m:oMath>
                </a14:m>
                <a:r>
                  <a:rPr lang="en-US" b="0" dirty="0" smtClean="0"/>
                  <a:t>. So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a14:m>
                <a:r>
                  <a:rPr lang="en-US" dirty="0" smtClean="0"/>
                  <a:t> is the transition point</a:t>
                </a:r>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1186990" y="5870466"/>
                <a:ext cx="7119962" cy="485454"/>
              </a:xfrm>
              <a:prstGeom prst="rect">
                <a:avLst/>
              </a:prstGeom>
              <a:blipFill rotWithShape="0">
                <a:blip r:embed="rId6"/>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867976" y="5353827"/>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0</m:t>
                      </m:r>
                    </m:oMath>
                  </m:oMathPara>
                </a14:m>
                <a:endParaRPr lang="en-US" sz="1200" dirty="0"/>
              </a:p>
            </p:txBody>
          </p:sp>
        </mc:Choice>
        <mc:Fallback xmlns="">
          <p:sp>
            <p:nvSpPr>
              <p:cNvPr id="27" name="TextBox 26"/>
              <p:cNvSpPr txBox="1">
                <a:spLocks noRot="1" noChangeAspect="1" noMove="1" noResize="1" noEditPoints="1" noAdjustHandles="1" noChangeArrowheads="1" noChangeShapeType="1" noTextEdit="1"/>
              </p:cNvSpPr>
              <p:nvPr/>
            </p:nvSpPr>
            <p:spPr>
              <a:xfrm>
                <a:off x="5867976" y="5353827"/>
                <a:ext cx="312906" cy="27699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844827" y="4964767"/>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28" name="TextBox 27"/>
              <p:cNvSpPr txBox="1">
                <a:spLocks noRot="1" noChangeAspect="1" noMove="1" noResize="1" noEditPoints="1" noAdjustHandles="1" noChangeArrowheads="1" noChangeShapeType="1" noTextEdit="1"/>
              </p:cNvSpPr>
              <p:nvPr/>
            </p:nvSpPr>
            <p:spPr>
              <a:xfrm>
                <a:off x="5844827" y="4964767"/>
                <a:ext cx="312906" cy="276999"/>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844827" y="4473948"/>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2</m:t>
                      </m:r>
                    </m:oMath>
                  </m:oMathPara>
                </a14:m>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844827" y="4473948"/>
                <a:ext cx="312906" cy="276999"/>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821678" y="4084888"/>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3</m:t>
                      </m:r>
                    </m:oMath>
                  </m:oMathPara>
                </a14:m>
                <a:endParaRPr lang="en-US" sz="1200" dirty="0"/>
              </a:p>
            </p:txBody>
          </p:sp>
        </mc:Choice>
        <mc:Fallback xmlns="">
          <p:sp>
            <p:nvSpPr>
              <p:cNvPr id="30" name="TextBox 29"/>
              <p:cNvSpPr txBox="1">
                <a:spLocks noRot="1" noChangeAspect="1" noMove="1" noResize="1" noEditPoints="1" noAdjustHandles="1" noChangeArrowheads="1" noChangeShapeType="1" noTextEdit="1"/>
              </p:cNvSpPr>
              <p:nvPr/>
            </p:nvSpPr>
            <p:spPr>
              <a:xfrm>
                <a:off x="5821678" y="4084888"/>
                <a:ext cx="312906" cy="27699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947934" y="5492326"/>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a:off x="7947934" y="5492326"/>
                <a:ext cx="312906" cy="276999"/>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270133" y="5492326"/>
                <a:ext cx="312906" cy="439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200" b="0" i="1" dirty="0" smtClean="0">
                              <a:latin typeface="Cambria Math" panose="02040503050406030204" pitchFamily="18" charset="0"/>
                            </a:rPr>
                          </m:ctrlPr>
                        </m:fPr>
                        <m:num>
                          <m:r>
                            <a:rPr lang="en-US" sz="1200" b="0" i="1" dirty="0" smtClean="0">
                              <a:latin typeface="Cambria Math" panose="02040503050406030204" pitchFamily="18" charset="0"/>
                            </a:rPr>
                            <m:t>2</m:t>
                          </m:r>
                        </m:num>
                        <m:den>
                          <m:r>
                            <a:rPr lang="en-US" sz="1200" b="0" i="1" dirty="0" smtClean="0">
                              <a:latin typeface="Cambria Math" panose="02040503050406030204" pitchFamily="18" charset="0"/>
                            </a:rPr>
                            <m:t>3</m:t>
                          </m:r>
                        </m:den>
                      </m:f>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a:off x="7270133" y="5492326"/>
                <a:ext cx="312906" cy="439223"/>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03017" y="4700534"/>
                <a:ext cx="312906" cy="4430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5</m:t>
                          </m:r>
                        </m:num>
                        <m:den>
                          <m:r>
                            <a:rPr lang="en-US" sz="1200" b="0" i="1" smtClean="0">
                              <a:latin typeface="Cambria Math" panose="02040503050406030204" pitchFamily="18" charset="0"/>
                            </a:rPr>
                            <m:t>3</m:t>
                          </m:r>
                        </m:den>
                      </m:f>
                    </m:oMath>
                  </m:oMathPara>
                </a14:m>
                <a:endParaRPr lang="en-US" sz="1200" dirty="0"/>
              </a:p>
            </p:txBody>
          </p:sp>
        </mc:Choice>
        <mc:Fallback xmlns="">
          <p:sp>
            <p:nvSpPr>
              <p:cNvPr id="33" name="TextBox 32"/>
              <p:cNvSpPr txBox="1">
                <a:spLocks noRot="1" noChangeAspect="1" noMove="1" noResize="1" noEditPoints="1" noAdjustHandles="1" noChangeArrowheads="1" noChangeShapeType="1" noTextEdit="1"/>
              </p:cNvSpPr>
              <p:nvPr/>
            </p:nvSpPr>
            <p:spPr>
              <a:xfrm>
                <a:off x="7103017" y="4700534"/>
                <a:ext cx="312906" cy="443006"/>
              </a:xfrm>
              <a:prstGeom prst="rect">
                <a:avLst/>
              </a:prstGeom>
              <a:blipFill rotWithShape="0">
                <a:blip r:embed="rId13"/>
                <a:stretch>
                  <a:fillRect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391628" y="3456557"/>
                <a:ext cx="397865" cy="439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m:t>
                          </m:r>
                        </m:num>
                        <m:den>
                          <m:r>
                            <a:rPr lang="en-US" sz="1200" b="0" i="1" smtClean="0">
                              <a:latin typeface="Cambria Math" panose="02040503050406030204" pitchFamily="18" charset="0"/>
                            </a:rPr>
                            <m:t>3</m:t>
                          </m:r>
                        </m:den>
                      </m:f>
                    </m:oMath>
                  </m:oMathPara>
                </a14:m>
                <a:endParaRPr lang="en-US" sz="1200" dirty="0"/>
              </a:p>
            </p:txBody>
          </p:sp>
        </mc:Choice>
        <mc:Fallback xmlns="">
          <p:sp>
            <p:nvSpPr>
              <p:cNvPr id="34" name="TextBox 33"/>
              <p:cNvSpPr txBox="1">
                <a:spLocks noRot="1" noChangeAspect="1" noMove="1" noResize="1" noEditPoints="1" noAdjustHandles="1" noChangeArrowheads="1" noChangeShapeType="1" noTextEdit="1"/>
              </p:cNvSpPr>
              <p:nvPr/>
            </p:nvSpPr>
            <p:spPr>
              <a:xfrm>
                <a:off x="7391628" y="3456557"/>
                <a:ext cx="397865" cy="439223"/>
              </a:xfrm>
              <a:prstGeom prst="rect">
                <a:avLst/>
              </a:prstGeom>
              <a:blipFill rotWithShape="0">
                <a:blip r:embed="rId14"/>
                <a:stretch>
                  <a:fillRect b="-1389"/>
                </a:stretch>
              </a:blipFill>
            </p:spPr>
            <p:txBody>
              <a:bodyPr/>
              <a:lstStyle/>
              <a:p>
                <a:r>
                  <a:rPr lang="en-US">
                    <a:noFill/>
                  </a:rPr>
                  <a:t> </a:t>
                </a:r>
              </a:p>
            </p:txBody>
          </p:sp>
        </mc:Fallback>
      </mc:AlternateContent>
      <p:cxnSp>
        <p:nvCxnSpPr>
          <p:cNvPr id="38" name="Straight Connector 37"/>
          <p:cNvCxnSpPr/>
          <p:nvPr/>
        </p:nvCxnSpPr>
        <p:spPr>
          <a:xfrm>
            <a:off x="7415513" y="3700267"/>
            <a:ext cx="0" cy="18042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87360" y="5484222"/>
            <a:ext cx="25541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87360" y="3277316"/>
            <a:ext cx="0" cy="220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687360" y="3092649"/>
                <a:ext cx="17164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𝐵𝑅</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687360" y="3092649"/>
                <a:ext cx="1716496" cy="369332"/>
              </a:xfrm>
              <a:prstGeom prst="rect">
                <a:avLst/>
              </a:prstGeom>
              <a:blipFill rotWithShape="0">
                <a:blip r:embed="rId15"/>
                <a:stretch>
                  <a:fillRect b="-14754"/>
                </a:stretch>
              </a:blipFill>
            </p:spPr>
            <p:txBody>
              <a:bodyPr/>
              <a:lstStyle/>
              <a:p>
                <a:r>
                  <a:rPr lang="en-US">
                    <a:noFill/>
                  </a:rPr>
                  <a:t> </a:t>
                </a:r>
              </a:p>
            </p:txBody>
          </p:sp>
        </mc:Fallback>
      </mc:AlternateContent>
      <p:cxnSp>
        <p:nvCxnSpPr>
          <p:cNvPr id="43" name="Straight Connector 42"/>
          <p:cNvCxnSpPr/>
          <p:nvPr/>
        </p:nvCxnSpPr>
        <p:spPr>
          <a:xfrm flipV="1">
            <a:off x="688418" y="4596504"/>
            <a:ext cx="1925284" cy="8795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2861659" y="5100166"/>
                <a:ext cx="379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2861659" y="5100166"/>
                <a:ext cx="379848" cy="369332"/>
              </a:xfrm>
              <a:prstGeom prst="rect">
                <a:avLst/>
              </a:prstGeom>
              <a:blipFill rotWithShape="0">
                <a:blip r:embed="rId16"/>
                <a:stretch>
                  <a:fillRect b="-8333"/>
                </a:stretch>
              </a:blipFill>
            </p:spPr>
            <p:txBody>
              <a:bodyPr/>
              <a:lstStyle/>
              <a:p>
                <a:r>
                  <a:rPr lang="en-US">
                    <a:noFill/>
                  </a:rPr>
                  <a:t> </a:t>
                </a:r>
              </a:p>
            </p:txBody>
          </p:sp>
        </mc:Fallback>
      </mc:AlternateContent>
      <p:cxnSp>
        <p:nvCxnSpPr>
          <p:cNvPr id="45" name="Straight Connector 44"/>
          <p:cNvCxnSpPr/>
          <p:nvPr/>
        </p:nvCxnSpPr>
        <p:spPr>
          <a:xfrm>
            <a:off x="687360" y="5049104"/>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83502" y="4588047"/>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87360" y="4142431"/>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53" idx="0"/>
          </p:cNvCxnSpPr>
          <p:nvPr/>
        </p:nvCxnSpPr>
        <p:spPr>
          <a:xfrm>
            <a:off x="680600" y="3667909"/>
            <a:ext cx="1978494" cy="179995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p:cNvSpPr txBox="1"/>
              <p:nvPr/>
            </p:nvSpPr>
            <p:spPr>
              <a:xfrm>
                <a:off x="422683" y="5329361"/>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0</m:t>
                      </m:r>
                    </m:oMath>
                  </m:oMathPara>
                </a14:m>
                <a:endParaRPr lang="en-US" sz="1200" dirty="0"/>
              </a:p>
            </p:txBody>
          </p:sp>
        </mc:Choice>
        <mc:Fallback xmlns="">
          <p:sp>
            <p:nvSpPr>
              <p:cNvPr id="49" name="TextBox 48"/>
              <p:cNvSpPr txBox="1">
                <a:spLocks noRot="1" noChangeAspect="1" noMove="1" noResize="1" noEditPoints="1" noAdjustHandles="1" noChangeArrowheads="1" noChangeShapeType="1" noTextEdit="1"/>
              </p:cNvSpPr>
              <p:nvPr/>
            </p:nvSpPr>
            <p:spPr>
              <a:xfrm>
                <a:off x="422683" y="5329361"/>
                <a:ext cx="312906" cy="276999"/>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282514" y="4943118"/>
                <a:ext cx="42992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0.5</m:t>
                      </m:r>
                    </m:oMath>
                  </m:oMathPara>
                </a14:m>
                <a:endParaRPr lang="en-US" sz="1200" dirty="0"/>
              </a:p>
            </p:txBody>
          </p:sp>
        </mc:Choice>
        <mc:Fallback xmlns="">
          <p:sp>
            <p:nvSpPr>
              <p:cNvPr id="50" name="TextBox 49"/>
              <p:cNvSpPr txBox="1">
                <a:spLocks noRot="1" noChangeAspect="1" noMove="1" noResize="1" noEditPoints="1" noAdjustHandles="1" noChangeArrowheads="1" noChangeShapeType="1" noTextEdit="1"/>
              </p:cNvSpPr>
              <p:nvPr/>
            </p:nvSpPr>
            <p:spPr>
              <a:xfrm>
                <a:off x="282514" y="4943118"/>
                <a:ext cx="429926" cy="276999"/>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99534" y="4456532"/>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51" name="TextBox 50"/>
              <p:cNvSpPr txBox="1">
                <a:spLocks noRot="1" noChangeAspect="1" noMove="1" noResize="1" noEditPoints="1" noAdjustHandles="1" noChangeArrowheads="1" noChangeShapeType="1" noTextEdit="1"/>
              </p:cNvSpPr>
              <p:nvPr/>
            </p:nvSpPr>
            <p:spPr>
              <a:xfrm>
                <a:off x="399534" y="4456532"/>
                <a:ext cx="312906" cy="276999"/>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269008" y="4051329"/>
                <a:ext cx="42992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1.5</m:t>
                      </m:r>
                    </m:oMath>
                  </m:oMathPara>
                </a14:m>
                <a:endParaRPr lang="en-US" sz="1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269008" y="4051329"/>
                <a:ext cx="429926" cy="276999"/>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2502641" y="5467860"/>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53" name="TextBox 52"/>
              <p:cNvSpPr txBox="1">
                <a:spLocks noRot="1" noChangeAspect="1" noMove="1" noResize="1" noEditPoints="1" noAdjustHandles="1" noChangeArrowheads="1" noChangeShapeType="1" noTextEdit="1"/>
              </p:cNvSpPr>
              <p:nvPr/>
            </p:nvSpPr>
            <p:spPr>
              <a:xfrm>
                <a:off x="2502641" y="5467860"/>
                <a:ext cx="312906" cy="276999"/>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1824840" y="5467860"/>
                <a:ext cx="312906" cy="439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200" b="0" i="1" dirty="0" smtClean="0">
                              <a:latin typeface="Cambria Math" panose="02040503050406030204" pitchFamily="18" charset="0"/>
                            </a:rPr>
                          </m:ctrlPr>
                        </m:fPr>
                        <m:num>
                          <m:r>
                            <a:rPr lang="en-US" sz="1200" b="0" i="1" dirty="0" smtClean="0">
                              <a:latin typeface="Cambria Math" panose="02040503050406030204" pitchFamily="18" charset="0"/>
                            </a:rPr>
                            <m:t>2</m:t>
                          </m:r>
                        </m:num>
                        <m:den>
                          <m:r>
                            <a:rPr lang="en-US" sz="1200" b="0" i="1" dirty="0" smtClean="0">
                              <a:latin typeface="Cambria Math" panose="02040503050406030204" pitchFamily="18" charset="0"/>
                            </a:rPr>
                            <m:t>3</m:t>
                          </m:r>
                        </m:den>
                      </m:f>
                    </m:oMath>
                  </m:oMathPara>
                </a14:m>
                <a:endParaRPr lang="en-US" sz="1200" dirty="0"/>
              </a:p>
            </p:txBody>
          </p:sp>
        </mc:Choice>
        <mc:Fallback xmlns="">
          <p:sp>
            <p:nvSpPr>
              <p:cNvPr id="54" name="TextBox 53"/>
              <p:cNvSpPr txBox="1">
                <a:spLocks noRot="1" noChangeAspect="1" noMove="1" noResize="1" noEditPoints="1" noAdjustHandles="1" noChangeArrowheads="1" noChangeShapeType="1" noTextEdit="1"/>
              </p:cNvSpPr>
              <p:nvPr/>
            </p:nvSpPr>
            <p:spPr>
              <a:xfrm>
                <a:off x="1824840" y="5467860"/>
                <a:ext cx="312906" cy="439223"/>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494607" y="4595031"/>
                <a:ext cx="312906" cy="4392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2</m:t>
                          </m:r>
                        </m:num>
                        <m:den>
                          <m:r>
                            <a:rPr lang="en-US" sz="1200" b="0" i="1" smtClean="0">
                              <a:latin typeface="Cambria Math" panose="02040503050406030204" pitchFamily="18" charset="0"/>
                            </a:rPr>
                            <m:t>3</m:t>
                          </m:r>
                        </m:den>
                      </m:f>
                    </m:oMath>
                  </m:oMathPara>
                </a14:m>
                <a:endParaRPr lang="en-US" sz="1200" dirty="0"/>
              </a:p>
            </p:txBody>
          </p:sp>
        </mc:Choice>
        <mc:Fallback xmlns="">
          <p:sp>
            <p:nvSpPr>
              <p:cNvPr id="56" name="TextBox 55"/>
              <p:cNvSpPr txBox="1">
                <a:spLocks noRot="1" noChangeAspect="1" noMove="1" noResize="1" noEditPoints="1" noAdjustHandles="1" noChangeArrowheads="1" noChangeShapeType="1" noTextEdit="1"/>
              </p:cNvSpPr>
              <p:nvPr/>
            </p:nvSpPr>
            <p:spPr>
              <a:xfrm>
                <a:off x="1494607" y="4595031"/>
                <a:ext cx="312906" cy="439223"/>
              </a:xfrm>
              <a:prstGeom prst="rect">
                <a:avLst/>
              </a:prstGeom>
              <a:blipFill rotWithShape="0">
                <a:blip r:embed="rId21"/>
                <a:stretch>
                  <a:fillRect/>
                </a:stretch>
              </a:blipFill>
            </p:spPr>
            <p:txBody>
              <a:bodyPr/>
              <a:lstStyle/>
              <a:p>
                <a:r>
                  <a:rPr lang="en-US">
                    <a:noFill/>
                  </a:rPr>
                  <a:t> </a:t>
                </a:r>
              </a:p>
            </p:txBody>
          </p:sp>
        </mc:Fallback>
      </mc:AlternateContent>
      <p:cxnSp>
        <p:nvCxnSpPr>
          <p:cNvPr id="57" name="Straight Connector 56"/>
          <p:cNvCxnSpPr/>
          <p:nvPr/>
        </p:nvCxnSpPr>
        <p:spPr>
          <a:xfrm>
            <a:off x="2004944" y="4876800"/>
            <a:ext cx="0" cy="605823"/>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Rectangle 57"/>
              <p:cNvSpPr/>
              <p:nvPr/>
            </p:nvSpPr>
            <p:spPr>
              <a:xfrm>
                <a:off x="6094076" y="4074749"/>
                <a:ext cx="1439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𝑝</m:t>
                      </m:r>
                      <m:r>
                        <a:rPr lang="en-US" sz="1200" i="1">
                          <a:latin typeface="Cambria Math" panose="02040503050406030204" pitchFamily="18" charset="0"/>
                        </a:rPr>
                        <m:t>∗4+</m:t>
                      </m:r>
                      <m:d>
                        <m:dPr>
                          <m:ctrlPr>
                            <a:rPr lang="en-US" sz="1200" i="1">
                              <a:latin typeface="Cambria Math" panose="02040503050406030204" pitchFamily="18" charset="0"/>
                            </a:rPr>
                          </m:ctrlPr>
                        </m:dPr>
                        <m:e>
                          <m:r>
                            <a:rPr lang="en-US" sz="1200" i="1">
                              <a:latin typeface="Cambria Math" panose="02040503050406030204" pitchFamily="18" charset="0"/>
                            </a:rPr>
                            <m:t>1−</m:t>
                          </m:r>
                          <m:r>
                            <a:rPr lang="en-US" sz="1200" i="1">
                              <a:latin typeface="Cambria Math" panose="02040503050406030204" pitchFamily="18" charset="0"/>
                            </a:rPr>
                            <m:t>𝑝</m:t>
                          </m:r>
                        </m:e>
                      </m:d>
                      <m:r>
                        <a:rPr lang="en-US" sz="1200" i="1">
                          <a:latin typeface="Cambria Math" panose="02040503050406030204" pitchFamily="18" charset="0"/>
                        </a:rPr>
                        <m:t>∗3</m:t>
                      </m:r>
                    </m:oMath>
                  </m:oMathPara>
                </a14:m>
                <a:endParaRPr lang="en-US" sz="1200" dirty="0"/>
              </a:p>
            </p:txBody>
          </p:sp>
        </mc:Choice>
        <mc:Fallback xmlns="">
          <p:sp>
            <p:nvSpPr>
              <p:cNvPr id="58" name="Rectangle 57"/>
              <p:cNvSpPr>
                <a:spLocks noRot="1" noChangeAspect="1" noMove="1" noResize="1" noEditPoints="1" noAdjustHandles="1" noChangeArrowheads="1" noChangeShapeType="1" noTextEdit="1"/>
              </p:cNvSpPr>
              <p:nvPr/>
            </p:nvSpPr>
            <p:spPr>
              <a:xfrm>
                <a:off x="6094076" y="4074749"/>
                <a:ext cx="1439112" cy="276999"/>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7409726" y="4772105"/>
                <a:ext cx="1439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𝑝</m:t>
                      </m:r>
                      <m:r>
                        <a:rPr lang="en-US" sz="1200" i="1">
                          <a:latin typeface="Cambria Math" panose="02040503050406030204" pitchFamily="18" charset="0"/>
                        </a:rPr>
                        <m:t>∗2+</m:t>
                      </m:r>
                      <m:d>
                        <m:dPr>
                          <m:ctrlPr>
                            <a:rPr lang="en-US" sz="1200" i="1">
                              <a:latin typeface="Cambria Math" panose="02040503050406030204" pitchFamily="18" charset="0"/>
                            </a:rPr>
                          </m:ctrlPr>
                        </m:dPr>
                        <m:e>
                          <m:r>
                            <a:rPr lang="en-US" sz="1200" i="1">
                              <a:latin typeface="Cambria Math" panose="02040503050406030204" pitchFamily="18" charset="0"/>
                            </a:rPr>
                            <m:t>1−</m:t>
                          </m:r>
                          <m:r>
                            <a:rPr lang="en-US" sz="1200" i="1">
                              <a:latin typeface="Cambria Math" panose="02040503050406030204" pitchFamily="18" charset="0"/>
                            </a:rPr>
                            <m:t>𝑝</m:t>
                          </m:r>
                        </m:e>
                      </m:d>
                      <m:r>
                        <a:rPr lang="en-US" sz="1200" i="1">
                          <a:latin typeface="Cambria Math" panose="02040503050406030204" pitchFamily="18" charset="0"/>
                        </a:rPr>
                        <m:t>∗1</m:t>
                      </m:r>
                    </m:oMath>
                  </m:oMathPara>
                </a14:m>
                <a:endParaRPr lang="en-US" sz="1200" dirty="0"/>
              </a:p>
            </p:txBody>
          </p:sp>
        </mc:Choice>
        <mc:Fallback xmlns="">
          <p:sp>
            <p:nvSpPr>
              <p:cNvPr id="59" name="Rectangle 58"/>
              <p:cNvSpPr>
                <a:spLocks noRot="1" noChangeAspect="1" noMove="1" noResize="1" noEditPoints="1" noAdjustHandles="1" noChangeArrowheads="1" noChangeShapeType="1" noTextEdit="1"/>
              </p:cNvSpPr>
              <p:nvPr/>
            </p:nvSpPr>
            <p:spPr>
              <a:xfrm>
                <a:off x="7409726" y="4772105"/>
                <a:ext cx="1439112" cy="276999"/>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Rectangle 59"/>
              <p:cNvSpPr/>
              <p:nvPr/>
            </p:nvSpPr>
            <p:spPr>
              <a:xfrm>
                <a:off x="2565480" y="4501514"/>
                <a:ext cx="1925847" cy="284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𝐸</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𝑈</m:t>
                          </m:r>
                        </m:e>
                        <m:sub>
                          <m:r>
                            <a:rPr lang="en-US" sz="1200" b="0" i="1" smtClean="0">
                              <a:latin typeface="Cambria Math" panose="02040503050406030204" pitchFamily="18" charset="0"/>
                            </a:rPr>
                            <m:t>𝑐</m:t>
                          </m:r>
                        </m:sub>
                        <m:sup>
                          <m:r>
                            <a:rPr lang="en-US" sz="1200" b="0" i="1" smtClean="0">
                              <a:latin typeface="Cambria Math" panose="02040503050406030204" pitchFamily="18" charset="0"/>
                            </a:rPr>
                            <m:t>2</m:t>
                          </m:r>
                        </m:sup>
                      </m:sSubSup>
                      <m:r>
                        <a:rPr lang="en-US" sz="1200" b="0" i="1" smtClean="0">
                          <a:latin typeface="Cambria Math" panose="02040503050406030204" pitchFamily="18" charset="0"/>
                        </a:rPr>
                        <m:t>=</m:t>
                      </m:r>
                      <m:r>
                        <a:rPr lang="en-US" sz="1200" i="1">
                          <a:latin typeface="Cambria Math" panose="02040503050406030204" pitchFamily="18" charset="0"/>
                        </a:rPr>
                        <m:t>𝑝</m:t>
                      </m:r>
                      <m:r>
                        <a:rPr lang="en-US" sz="1200" i="1">
                          <a:latin typeface="Cambria Math" panose="02040503050406030204" pitchFamily="18" charset="0"/>
                        </a:rPr>
                        <m:t>∗1+</m:t>
                      </m:r>
                      <m:d>
                        <m:dPr>
                          <m:ctrlPr>
                            <a:rPr lang="en-US" sz="1200" i="1">
                              <a:latin typeface="Cambria Math" panose="02040503050406030204" pitchFamily="18" charset="0"/>
                            </a:rPr>
                          </m:ctrlPr>
                        </m:dPr>
                        <m:e>
                          <m:r>
                            <a:rPr lang="en-US" sz="1200" i="1">
                              <a:latin typeface="Cambria Math" panose="02040503050406030204" pitchFamily="18" charset="0"/>
                            </a:rPr>
                            <m:t>1−</m:t>
                          </m:r>
                          <m:r>
                            <a:rPr lang="en-US" sz="1200" i="1">
                              <a:latin typeface="Cambria Math" panose="02040503050406030204" pitchFamily="18" charset="0"/>
                            </a:rPr>
                            <m:t>𝑝</m:t>
                          </m:r>
                        </m:e>
                      </m:d>
                      <m:r>
                        <a:rPr lang="en-US" sz="1200" i="1">
                          <a:latin typeface="Cambria Math" panose="02040503050406030204" pitchFamily="18" charset="0"/>
                        </a:rPr>
                        <m:t>∗0</m:t>
                      </m:r>
                    </m:oMath>
                  </m:oMathPara>
                </a14:m>
                <a:endParaRPr lang="en-US" sz="1200" dirty="0"/>
              </a:p>
            </p:txBody>
          </p:sp>
        </mc:Choice>
        <mc:Fallback>
          <p:sp>
            <p:nvSpPr>
              <p:cNvPr id="60" name="Rectangle 59"/>
              <p:cNvSpPr>
                <a:spLocks noRot="1" noChangeAspect="1" noMove="1" noResize="1" noEditPoints="1" noAdjustHandles="1" noChangeArrowheads="1" noChangeShapeType="1" noTextEdit="1"/>
              </p:cNvSpPr>
              <p:nvPr/>
            </p:nvSpPr>
            <p:spPr>
              <a:xfrm>
                <a:off x="2565480" y="4501514"/>
                <a:ext cx="1925847" cy="284373"/>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1" name="Rectangle 60"/>
              <p:cNvSpPr/>
              <p:nvPr/>
            </p:nvSpPr>
            <p:spPr>
              <a:xfrm>
                <a:off x="994440" y="3757281"/>
                <a:ext cx="1925848" cy="284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𝐸</m:t>
                      </m:r>
                      <m:sSubSup>
                        <m:sSubSupPr>
                          <m:ctrlPr>
                            <a:rPr lang="en-US" sz="1200" i="1">
                              <a:latin typeface="Cambria Math" panose="02040503050406030204" pitchFamily="18" charset="0"/>
                            </a:rPr>
                          </m:ctrlPr>
                        </m:sSubSupPr>
                        <m:e>
                          <m:r>
                            <a:rPr lang="en-US" sz="1200" i="1">
                              <a:latin typeface="Cambria Math" panose="02040503050406030204" pitchFamily="18" charset="0"/>
                            </a:rPr>
                            <m:t>𝑈</m:t>
                          </m:r>
                        </m:e>
                        <m:sub>
                          <m:r>
                            <a:rPr lang="en-US" sz="1200" b="0" i="1" smtClean="0">
                              <a:latin typeface="Cambria Math" panose="02040503050406030204" pitchFamily="18" charset="0"/>
                            </a:rPr>
                            <m:t>𝑑</m:t>
                          </m:r>
                        </m:sub>
                        <m:sup>
                          <m:r>
                            <a:rPr lang="en-US" sz="1200" i="1">
                              <a:latin typeface="Cambria Math" panose="02040503050406030204" pitchFamily="18" charset="0"/>
                            </a:rPr>
                            <m:t>2</m:t>
                          </m:r>
                        </m:sup>
                      </m:sSubSup>
                      <m:r>
                        <a:rPr lang="en-US" sz="1200" b="0" i="1" smtClean="0">
                          <a:latin typeface="Cambria Math" panose="02040503050406030204" pitchFamily="18" charset="0"/>
                        </a:rPr>
                        <m:t>=</m:t>
                      </m:r>
                      <m:r>
                        <a:rPr lang="en-US" sz="1200" i="1">
                          <a:latin typeface="Cambria Math" panose="02040503050406030204" pitchFamily="18" charset="0"/>
                        </a:rPr>
                        <m:t>𝑝</m:t>
                      </m:r>
                      <m:r>
                        <a:rPr lang="en-US" sz="1200" i="1">
                          <a:latin typeface="Cambria Math" panose="02040503050406030204" pitchFamily="18" charset="0"/>
                        </a:rPr>
                        <m:t>∗0+</m:t>
                      </m:r>
                      <m:d>
                        <m:dPr>
                          <m:ctrlPr>
                            <a:rPr lang="en-US" sz="1200" i="1">
                              <a:latin typeface="Cambria Math" panose="02040503050406030204" pitchFamily="18" charset="0"/>
                            </a:rPr>
                          </m:ctrlPr>
                        </m:dPr>
                        <m:e>
                          <m:r>
                            <a:rPr lang="en-US" sz="1200" i="1">
                              <a:latin typeface="Cambria Math" panose="02040503050406030204" pitchFamily="18" charset="0"/>
                            </a:rPr>
                            <m:t>1−</m:t>
                          </m:r>
                          <m:r>
                            <a:rPr lang="en-US" sz="1200" i="1">
                              <a:latin typeface="Cambria Math" panose="02040503050406030204" pitchFamily="18" charset="0"/>
                            </a:rPr>
                            <m:t>𝑝</m:t>
                          </m:r>
                        </m:e>
                      </m:d>
                      <m:r>
                        <a:rPr lang="en-US" sz="1200" i="1">
                          <a:latin typeface="Cambria Math" panose="02040503050406030204" pitchFamily="18" charset="0"/>
                        </a:rPr>
                        <m:t>∗2</m:t>
                      </m:r>
                    </m:oMath>
                  </m:oMathPara>
                </a14:m>
                <a:endParaRPr lang="en-US" sz="1200" dirty="0"/>
              </a:p>
            </p:txBody>
          </p:sp>
        </mc:Choice>
        <mc:Fallback>
          <p:sp>
            <p:nvSpPr>
              <p:cNvPr id="61" name="Rectangle 60"/>
              <p:cNvSpPr>
                <a:spLocks noRot="1" noChangeAspect="1" noMove="1" noResize="1" noEditPoints="1" noAdjustHandles="1" noChangeArrowheads="1" noChangeShapeType="1" noTextEdit="1"/>
              </p:cNvSpPr>
              <p:nvPr/>
            </p:nvSpPr>
            <p:spPr>
              <a:xfrm>
                <a:off x="994440" y="3757281"/>
                <a:ext cx="1925848" cy="284373"/>
              </a:xfrm>
              <a:prstGeom prst="rect">
                <a:avLst/>
              </a:prstGeom>
              <a:blipFill rotWithShape="0">
                <a:blip r:embed="rId25"/>
                <a:stretch>
                  <a:fillRect/>
                </a:stretch>
              </a:blipFill>
            </p:spPr>
            <p:txBody>
              <a:bodyPr/>
              <a:lstStyle/>
              <a:p>
                <a:r>
                  <a:rPr lang="en-US">
                    <a:noFill/>
                  </a:rPr>
                  <a:t> </a:t>
                </a:r>
              </a:p>
            </p:txBody>
          </p:sp>
        </mc:Fallback>
      </mc:AlternateContent>
      <p:cxnSp>
        <p:nvCxnSpPr>
          <p:cNvPr id="68" name="Straight Connector 67"/>
          <p:cNvCxnSpPr/>
          <p:nvPr/>
        </p:nvCxnSpPr>
        <p:spPr>
          <a:xfrm>
            <a:off x="681424" y="3678377"/>
            <a:ext cx="5980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p:cNvSpPr txBox="1"/>
              <p:nvPr/>
            </p:nvSpPr>
            <p:spPr>
              <a:xfrm>
                <a:off x="374659" y="3587854"/>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2</m:t>
                      </m:r>
                    </m:oMath>
                  </m:oMathPara>
                </a14:m>
                <a:endParaRPr lang="en-US" sz="1200" dirty="0"/>
              </a:p>
            </p:txBody>
          </p:sp>
        </mc:Choice>
        <mc:Fallback xmlns="">
          <p:sp>
            <p:nvSpPr>
              <p:cNvPr id="69" name="TextBox 68"/>
              <p:cNvSpPr txBox="1">
                <a:spLocks noRot="1" noChangeAspect="1" noMove="1" noResize="1" noEditPoints="1" noAdjustHandles="1" noChangeArrowheads="1" noChangeShapeType="1" noTextEdit="1"/>
              </p:cNvSpPr>
              <p:nvPr/>
            </p:nvSpPr>
            <p:spPr>
              <a:xfrm>
                <a:off x="374659" y="3587854"/>
                <a:ext cx="312906" cy="276999"/>
              </a:xfrm>
              <a:prstGeom prst="rect">
                <a:avLst/>
              </a:prstGeom>
              <a:blipFill rotWithShape="0">
                <a:blip r:embed="rId26"/>
                <a:stretch>
                  <a:fillRect/>
                </a:stretch>
              </a:blipFill>
            </p:spPr>
            <p:txBody>
              <a:bodyPr/>
              <a:lstStyle/>
              <a:p>
                <a:r>
                  <a:rPr lang="en-US">
                    <a:noFill/>
                  </a:rPr>
                  <a:t> </a:t>
                </a:r>
              </a:p>
            </p:txBody>
          </p:sp>
        </mc:Fallback>
      </mc:AlternateContent>
      <p:cxnSp>
        <p:nvCxnSpPr>
          <p:cNvPr id="72" name="Straight Connector 71"/>
          <p:cNvCxnSpPr/>
          <p:nvPr/>
        </p:nvCxnSpPr>
        <p:spPr>
          <a:xfrm>
            <a:off x="711325" y="3686119"/>
            <a:ext cx="1300653" cy="119419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2020591" y="4609487"/>
            <a:ext cx="546365" cy="260203"/>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p:cNvSpPr txBox="1"/>
              <p:nvPr/>
            </p:nvSpPr>
            <p:spPr>
              <a:xfrm>
                <a:off x="8007741" y="4403814"/>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oMath>
                  </m:oMathPara>
                </a14:m>
                <a:endParaRPr lang="en-US" sz="1200" dirty="0"/>
              </a:p>
            </p:txBody>
          </p:sp>
        </mc:Choice>
        <mc:Fallback xmlns="">
          <p:sp>
            <p:nvSpPr>
              <p:cNvPr id="76" name="TextBox 75"/>
              <p:cNvSpPr txBox="1">
                <a:spLocks noRot="1" noChangeAspect="1" noMove="1" noResize="1" noEditPoints="1" noAdjustHandles="1" noChangeArrowheads="1" noChangeShapeType="1" noTextEdit="1"/>
              </p:cNvSpPr>
              <p:nvPr/>
            </p:nvSpPr>
            <p:spPr>
              <a:xfrm>
                <a:off x="8007741" y="4403814"/>
                <a:ext cx="312906" cy="276999"/>
              </a:xfrm>
              <a:prstGeom prst="rect">
                <a:avLst/>
              </a:prstGeom>
              <a:blipFill rotWithShape="0">
                <a:blip r:embed="rId2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866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Response Function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dirty="0" smtClean="0"/>
                  <a:t>Recall: Best response: </a:t>
                </a:r>
                <a:r>
                  <a:rPr lang="en-US" dirty="0"/>
                  <a:t>Set of actions or strategies leading to highest expected utility given the strategies or actions of other players</a:t>
                </a:r>
              </a:p>
              <a:p>
                <a:pPr lvl="1"/>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r>
                      <a:rPr lang="en-US" i="1">
                        <a:latin typeface="Cambria Math" panose="02040503050406030204" pitchFamily="18" charset="0"/>
                      </a:rPr>
                      <m:t>𝐵𝑅</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m:t>
                    </m:r>
                  </m:oMath>
                </a14:m>
                <a:r>
                  <a:rPr lang="en-US" dirty="0"/>
                  <a:t> </a:t>
                </a:r>
                <a:r>
                  <a:rPr lang="en-US" dirty="0" err="1"/>
                  <a:t>iff</a:t>
                </a:r>
                <a:r>
                  <a:rPr lang="en-US" dirty="0"/>
                  <a:t>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m:t>
                            </m:r>
                            <m:r>
                              <a:rPr lang="en-US" i="1">
                                <a:latin typeface="Cambria Math" panose="02040503050406030204" pitchFamily="18" charset="0"/>
                              </a:rPr>
                              <m:t>𝑖</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m:t>
                            </m:r>
                            <m:r>
                              <a:rPr lang="en-US" i="1">
                                <a:latin typeface="Cambria Math" panose="02040503050406030204" pitchFamily="18" charset="0"/>
                              </a:rPr>
                              <m:t>𝑖</m:t>
                            </m:r>
                          </m:sub>
                        </m:sSub>
                      </m:e>
                    </m:d>
                  </m:oMath>
                </a14:m>
                <a:endParaRPr lang="en-US" dirty="0"/>
              </a:p>
              <a:p>
                <a:pPr lvl="1"/>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r>
                      <a:rPr lang="en-US" i="1">
                        <a:latin typeface="Cambria Math" panose="02040503050406030204" pitchFamily="18" charset="0"/>
                      </a:rPr>
                      <m:t>𝐵𝑅</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m:t>
                    </m:r>
                  </m:oMath>
                </a14:m>
                <a:r>
                  <a:rPr lang="en-US" dirty="0"/>
                  <a:t> </a:t>
                </a:r>
                <a:r>
                  <a:rPr lang="en-US" dirty="0" err="1"/>
                  <a:t>iff</a:t>
                </a:r>
                <a:r>
                  <a:rPr lang="en-US" dirty="0"/>
                  <a:t>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m:t>
                            </m:r>
                            <m:r>
                              <a:rPr lang="en-US" i="1">
                                <a:latin typeface="Cambria Math" panose="02040503050406030204" pitchFamily="18" charset="0"/>
                              </a:rPr>
                              <m:t>𝑖</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m:t>
                            </m:r>
                            <m:r>
                              <a:rPr lang="en-US" i="1">
                                <a:latin typeface="Cambria Math" panose="02040503050406030204" pitchFamily="18" charset="0"/>
                              </a:rPr>
                              <m:t>𝑖</m:t>
                            </m:r>
                          </m:sub>
                        </m:sSub>
                      </m:e>
                    </m:d>
                  </m:oMath>
                </a14:m>
                <a:endParaRPr lang="en-US" dirty="0" smtClean="0"/>
              </a:p>
              <a:p>
                <a:endParaRPr lang="en-US" dirty="0" smtClean="0"/>
              </a:p>
              <a:p>
                <a:r>
                  <a:rPr lang="en-US" dirty="0" smtClean="0"/>
                  <a:t>Best Response Function</a:t>
                </a:r>
              </a:p>
              <a:p>
                <a:pPr lvl="1"/>
                <a:r>
                  <a:rPr lang="en-US" dirty="0" smtClean="0"/>
                  <a:t>A mapping from a strategy of one player to a strategy of another player in the best response set</a:t>
                </a:r>
              </a:p>
              <a:p>
                <a:pPr lvl="1"/>
                <a14:m>
                  <m:oMath xmlns:m="http://schemas.openxmlformats.org/officeDocument/2006/math">
                    <m:r>
                      <a:rPr lang="en-US" b="0" i="1" smtClean="0">
                        <a:latin typeface="Cambria Math" panose="02040503050406030204" pitchFamily="18" charset="0"/>
                      </a:rPr>
                      <m:t>𝑓</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oMath>
                </a14:m>
                <a:r>
                  <a:rPr lang="en-US" dirty="0" smtClean="0"/>
                  <a:t> is a best response function </a:t>
                </a:r>
                <a:r>
                  <a:rPr lang="en-US" dirty="0" err="1" smtClean="0"/>
                  <a:t>iff</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e>
                        </m:d>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oMath>
                </a14:m>
                <a:r>
                  <a:rPr lang="en-US" dirty="0" smtClean="0"/>
                  <a:t>. Or equivalently,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e>
                        </m:d>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2</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2</m:t>
                        </m:r>
                      </m:sub>
                    </m:sSub>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2099" r="-177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11</a:t>
            </a:fld>
            <a:endParaRPr lang="en-US" dirty="0"/>
          </a:p>
        </p:txBody>
      </p:sp>
    </p:spTree>
    <p:extLst>
      <p:ext uri="{BB962C8B-B14F-4D97-AF65-F5344CB8AC3E}">
        <p14:creationId xmlns:p14="http://schemas.microsoft.com/office/powerpoint/2010/main" val="1558863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Stackelberg</a:t>
            </a:r>
            <a:r>
              <a:rPr lang="en-US" dirty="0"/>
              <a:t> </a:t>
            </a:r>
            <a:r>
              <a:rPr lang="en-US" dirty="0" smtClean="0"/>
              <a:t>Equilibrium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199"/>
                <a:ext cx="5871591" cy="5061995"/>
              </a:xfrm>
            </p:spPr>
            <p:txBody>
              <a:bodyPr>
                <a:normAutofit/>
              </a:bodyPr>
              <a:lstStyle/>
              <a:p>
                <a:r>
                  <a:rPr lang="en-US" dirty="0" smtClean="0"/>
                  <a:t>Stackelberg </a:t>
                </a:r>
                <a:r>
                  <a:rPr lang="en-US" dirty="0"/>
                  <a:t>Equilibrium</a:t>
                </a:r>
              </a:p>
              <a:p>
                <a:pPr lvl="1"/>
                <a:r>
                  <a:rPr lang="en-US" dirty="0" smtClean="0"/>
                  <a:t>Focus </a:t>
                </a:r>
                <a:r>
                  <a:rPr lang="en-US" dirty="0"/>
                  <a:t>on strategy profile for all </a:t>
                </a:r>
                <a:r>
                  <a:rPr lang="en-US" dirty="0" smtClean="0"/>
                  <a:t>players</a:t>
                </a:r>
              </a:p>
              <a:p>
                <a:pPr lvl="1"/>
                <a:r>
                  <a:rPr lang="en-US" dirty="0"/>
                  <a:t>Follower responds according a best response </a:t>
                </a:r>
                <a:r>
                  <a:rPr lang="en-US" dirty="0" smtClean="0"/>
                  <a:t>function</a:t>
                </a:r>
              </a:p>
              <a:p>
                <a:pPr lvl="1"/>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oMath>
                </a14:m>
                <a:r>
                  <a:rPr lang="en-US" dirty="0" smtClean="0"/>
                  <a:t> is a </a:t>
                </a:r>
                <a:r>
                  <a:rPr lang="en-US" dirty="0" err="1" smtClean="0"/>
                  <a:t>Stackelberg</a:t>
                </a:r>
                <a:r>
                  <a:rPr lang="en-US" dirty="0" smtClean="0"/>
                  <a:t> Equilibrium </a:t>
                </a:r>
                <a:r>
                  <a:rPr lang="en-US" dirty="0" err="1" smtClean="0"/>
                  <a:t>iff</a:t>
                </a:r>
                <a:endParaRPr lang="en-US" dirty="0" smtClean="0"/>
              </a:p>
              <a:p>
                <a:pPr lvl="2"/>
                <a:r>
                  <a:rPr lang="en-US" dirty="0" smtClean="0"/>
                  <a:t>1) </a:t>
                </a:r>
                <a14:m>
                  <m:oMath xmlns:m="http://schemas.openxmlformats.org/officeDocument/2006/math">
                    <m:r>
                      <a:rPr lang="en-US" b="0" i="1" smtClean="0">
                        <a:latin typeface="Cambria Math" panose="02040503050406030204" pitchFamily="18" charset="0"/>
                      </a:rPr>
                      <m:t>𝑓</m:t>
                    </m:r>
                  </m:oMath>
                </a14:m>
                <a:r>
                  <a:rPr lang="en-US" dirty="0" smtClean="0"/>
                  <a:t> is a best response function</a:t>
                </a:r>
              </a:p>
              <a:p>
                <a:pPr lvl="2"/>
                <a:r>
                  <a:rPr lang="en-US" dirty="0" smtClean="0"/>
                  <a:t>2)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e>
                        </m:d>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e>
                        </m:d>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oMath>
                </a14:m>
                <a:endParaRPr lang="en-US" dirty="0"/>
              </a:p>
              <a:p>
                <a:pPr lvl="1"/>
                <a:r>
                  <a:rPr lang="en-US" dirty="0" smtClean="0"/>
                  <a:t>There may exist many </a:t>
                </a:r>
                <a:r>
                  <a:rPr lang="en-US" dirty="0" err="1" smtClean="0"/>
                  <a:t>Stackelberg</a:t>
                </a:r>
                <a:r>
                  <a:rPr lang="en-US" dirty="0" smtClean="0"/>
                  <a:t> Equilibria due to different best response functions. For some best response functions, the </a:t>
                </a:r>
                <a:r>
                  <a:rPr lang="en-US" dirty="0" err="1" smtClean="0"/>
                  <a:t>Stackelberg</a:t>
                </a:r>
                <a:r>
                  <a:rPr lang="en-US" dirty="0" smtClean="0"/>
                  <a:t> Equilibrium may not exist</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199"/>
                <a:ext cx="5871591" cy="5061995"/>
              </a:xfrm>
              <a:blipFill rotWithShape="0">
                <a:blip r:embed="rId2"/>
                <a:stretch>
                  <a:fillRect l="-1038" t="-1205" r="-62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12</a:t>
            </a:fld>
            <a:endParaRPr lang="en-US"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373" y="1409171"/>
            <a:ext cx="2518375" cy="2341025"/>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2104692390"/>
              </p:ext>
            </p:extLst>
          </p:nvPr>
        </p:nvGraphicFramePr>
        <p:xfrm>
          <a:off x="5744766" y="105410"/>
          <a:ext cx="3190755" cy="914400"/>
        </p:xfrm>
        <a:graphic>
          <a:graphicData uri="http://schemas.openxmlformats.org/drawingml/2006/table">
            <a:tbl>
              <a:tblPr firstRow="1" bandRow="1">
                <a:tableStyleId>{5940675A-B579-460E-94D1-54222C63F5DA}</a:tableStyleId>
              </a:tblPr>
              <a:tblGrid>
                <a:gridCol w="1063585"/>
                <a:gridCol w="1063585"/>
                <a:gridCol w="1063585"/>
              </a:tblGrid>
              <a:tr h="285036">
                <a:tc>
                  <a:txBody>
                    <a:bodyPr/>
                    <a:lstStyle/>
                    <a:p>
                      <a:pPr algn="ctr"/>
                      <a:endParaRPr lang="en-US" sz="1400" dirty="0"/>
                    </a:p>
                  </a:txBody>
                  <a:tcPr/>
                </a:tc>
                <a:tc>
                  <a:txBody>
                    <a:bodyPr/>
                    <a:lstStyle/>
                    <a:p>
                      <a:pPr algn="ctr"/>
                      <a:r>
                        <a:rPr lang="en-US" sz="1400" dirty="0" smtClean="0"/>
                        <a:t>c</a:t>
                      </a:r>
                      <a:endParaRPr lang="en-US" sz="1400" dirty="0"/>
                    </a:p>
                  </a:txBody>
                  <a:tcPr/>
                </a:tc>
                <a:tc>
                  <a:txBody>
                    <a:bodyPr/>
                    <a:lstStyle/>
                    <a:p>
                      <a:pPr algn="ctr"/>
                      <a:r>
                        <a:rPr lang="en-US" sz="1400" dirty="0" smtClean="0"/>
                        <a:t>d</a:t>
                      </a:r>
                      <a:endParaRPr lang="en-US" sz="1400" dirty="0"/>
                    </a:p>
                  </a:txBody>
                  <a:tcPr/>
                </a:tc>
              </a:tr>
              <a:tr h="285036">
                <a:tc>
                  <a:txBody>
                    <a:bodyPr/>
                    <a:lstStyle/>
                    <a:p>
                      <a:pPr algn="ctr"/>
                      <a:r>
                        <a:rPr lang="en-US" sz="1400" dirty="0" smtClean="0"/>
                        <a:t>a</a:t>
                      </a:r>
                      <a:endParaRPr lang="en-US" sz="1400" dirty="0"/>
                    </a:p>
                  </a:txBody>
                  <a:tcPr/>
                </a:tc>
                <a:tc>
                  <a:txBody>
                    <a:bodyPr/>
                    <a:lstStyle/>
                    <a:p>
                      <a:pPr algn="ctr"/>
                      <a:r>
                        <a:rPr lang="en-US" sz="1400" dirty="0" smtClean="0"/>
                        <a:t>2,1</a:t>
                      </a:r>
                      <a:endParaRPr lang="en-US" sz="1400" dirty="0"/>
                    </a:p>
                  </a:txBody>
                  <a:tcPr/>
                </a:tc>
                <a:tc>
                  <a:txBody>
                    <a:bodyPr/>
                    <a:lstStyle/>
                    <a:p>
                      <a:pPr algn="ctr"/>
                      <a:r>
                        <a:rPr lang="en-US" sz="1400" dirty="0" smtClean="0"/>
                        <a:t>4,0</a:t>
                      </a:r>
                      <a:endParaRPr lang="en-US" sz="1400" dirty="0"/>
                    </a:p>
                  </a:txBody>
                  <a:tcPr/>
                </a:tc>
              </a:tr>
              <a:tr h="285036">
                <a:tc>
                  <a:txBody>
                    <a:bodyPr/>
                    <a:lstStyle/>
                    <a:p>
                      <a:pPr algn="ctr"/>
                      <a:r>
                        <a:rPr lang="en-US" sz="1400" dirty="0" smtClean="0"/>
                        <a:t>b</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3,2</a:t>
                      </a:r>
                      <a:endParaRPr lang="en-US" sz="1400" dirty="0"/>
                    </a:p>
                  </a:txBody>
                  <a:tcPr/>
                </a:tc>
              </a:tr>
            </a:tbl>
          </a:graphicData>
        </a:graphic>
      </p:graphicFrame>
      <p:sp>
        <p:nvSpPr>
          <p:cNvPr id="29" name="TextBox 28"/>
          <p:cNvSpPr txBox="1"/>
          <p:nvPr/>
        </p:nvSpPr>
        <p:spPr>
          <a:xfrm rot="16200000">
            <a:off x="5154496" y="408721"/>
            <a:ext cx="752286" cy="307777"/>
          </a:xfrm>
          <a:prstGeom prst="rect">
            <a:avLst/>
          </a:prstGeom>
          <a:noFill/>
        </p:spPr>
        <p:txBody>
          <a:bodyPr wrap="square" rtlCol="0">
            <a:spAutoFit/>
          </a:bodyPr>
          <a:lstStyle/>
          <a:p>
            <a:r>
              <a:rPr lang="en-US" sz="1400" dirty="0" smtClean="0"/>
              <a:t>Player 1</a:t>
            </a:r>
            <a:endParaRPr lang="en-US" sz="1400" dirty="0"/>
          </a:p>
        </p:txBody>
      </p:sp>
      <mc:AlternateContent xmlns:mc="http://schemas.openxmlformats.org/markup-compatibility/2006">
        <mc:Choice xmlns:a14="http://schemas.microsoft.com/office/drawing/2010/main" Requires="a14">
          <p:sp>
            <p:nvSpPr>
              <p:cNvPr id="30" name="TextBox 29"/>
              <p:cNvSpPr txBox="1"/>
              <p:nvPr/>
            </p:nvSpPr>
            <p:spPr>
              <a:xfrm>
                <a:off x="6352822" y="3825352"/>
                <a:ext cx="2617558" cy="1612942"/>
              </a:xfrm>
              <a:prstGeom prst="rect">
                <a:avLst/>
              </a:prstGeom>
              <a:noFill/>
            </p:spPr>
            <p:txBody>
              <a:bodyPr wrap="square" rtlCol="0">
                <a:spAutoFit/>
              </a:bodyPr>
              <a:lstStyle/>
              <a:p>
                <a:r>
                  <a:rPr lang="en-US" dirty="0" smtClean="0">
                    <a:solidFill>
                      <a:srgbClr val="0070C0"/>
                    </a:solidFill>
                  </a:rPr>
                  <a:t>If </a:t>
                </a:r>
                <a14:m>
                  <m:oMath xmlns:m="http://schemas.openxmlformats.org/officeDocument/2006/math">
                    <m:r>
                      <a:rPr lang="en-US" b="0" i="1" smtClean="0">
                        <a:solidFill>
                          <a:srgbClr val="0070C0"/>
                        </a:solidFill>
                        <a:latin typeface="Cambria Math" panose="02040503050406030204" pitchFamily="18" charset="0"/>
                      </a:rPr>
                      <m:t>𝑓</m:t>
                    </m:r>
                    <m:d>
                      <m:dPr>
                        <m:ctrlPr>
                          <a:rPr lang="en-US" b="0" i="1" smtClean="0">
                            <a:solidFill>
                              <a:srgbClr val="0070C0"/>
                            </a:solidFill>
                            <a:latin typeface="Cambria Math" panose="02040503050406030204" pitchFamily="18" charset="0"/>
                          </a:rPr>
                        </m:ctrlPr>
                      </m:dPr>
                      <m:e>
                        <m:r>
                          <a:rPr lang="en-US" b="0" i="1" smtClean="0">
                            <a:solidFill>
                              <a:srgbClr val="0070C0"/>
                            </a:solidFill>
                            <a:latin typeface="Cambria Math" panose="02040503050406030204" pitchFamily="18" charset="0"/>
                          </a:rPr>
                          <m:t>𝑝</m:t>
                        </m:r>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2</m:t>
                            </m:r>
                          </m:num>
                          <m:den>
                            <m:r>
                              <a:rPr lang="en-US" b="0" i="1" smtClean="0">
                                <a:solidFill>
                                  <a:srgbClr val="0070C0"/>
                                </a:solidFill>
                                <a:latin typeface="Cambria Math" panose="02040503050406030204" pitchFamily="18" charset="0"/>
                              </a:rPr>
                              <m:t>3</m:t>
                            </m:r>
                          </m:den>
                        </m:f>
                      </m:e>
                    </m:d>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oMath>
                </a14:m>
                <a:r>
                  <a:rPr lang="en-US" dirty="0" smtClean="0">
                    <a:solidFill>
                      <a:srgbClr val="0070C0"/>
                    </a:solidFill>
                  </a:rPr>
                  <a:t>, then SE is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𝑠</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d>
                      <m:dPr>
                        <m:ctrlPr>
                          <a:rPr lang="en-US" b="0" i="1" smtClean="0">
                            <a:solidFill>
                              <a:srgbClr val="0070C0"/>
                            </a:solidFill>
                            <a:latin typeface="Cambria Math" panose="02040503050406030204" pitchFamily="18" charset="0"/>
                          </a:rPr>
                        </m:ctrlPr>
                      </m:dPr>
                      <m:e>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2</m:t>
                            </m:r>
                          </m:num>
                          <m:den>
                            <m:r>
                              <a:rPr lang="en-US" b="0" i="1" smtClean="0">
                                <a:solidFill>
                                  <a:srgbClr val="0070C0"/>
                                </a:solidFill>
                                <a:latin typeface="Cambria Math" panose="02040503050406030204" pitchFamily="18" charset="0"/>
                              </a:rPr>
                              <m:t>3</m:t>
                            </m:r>
                          </m:den>
                        </m:f>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1</m:t>
                            </m:r>
                          </m:num>
                          <m:den>
                            <m:r>
                              <a:rPr lang="en-US" b="0" i="1" smtClean="0">
                                <a:solidFill>
                                  <a:srgbClr val="0070C0"/>
                                </a:solidFill>
                                <a:latin typeface="Cambria Math" panose="02040503050406030204" pitchFamily="18" charset="0"/>
                              </a:rPr>
                              <m:t>3</m:t>
                            </m:r>
                          </m:den>
                        </m:f>
                      </m:e>
                    </m:d>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𝑠</m:t>
                        </m:r>
                      </m:e>
                      <m:sub>
                        <m:r>
                          <a:rPr lang="en-US" b="0" i="1" smtClean="0">
                            <a:solidFill>
                              <a:srgbClr val="0070C0"/>
                            </a:solidFill>
                            <a:latin typeface="Cambria Math" panose="02040503050406030204" pitchFamily="18" charset="0"/>
                          </a:rPr>
                          <m:t>2</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0</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1</m:t>
                    </m:r>
                    <m:r>
                      <a:rPr lang="en-US" b="0" i="1" smtClean="0">
                        <a:solidFill>
                          <a:srgbClr val="0070C0"/>
                        </a:solidFill>
                        <a:latin typeface="Cambria Math" panose="02040503050406030204" pitchFamily="18" charset="0"/>
                      </a:rPr>
                      <m:t>)</m:t>
                    </m:r>
                  </m:oMath>
                </a14:m>
                <a:endParaRPr lang="en-US" dirty="0" smtClean="0">
                  <a:solidFill>
                    <a:srgbClr val="0070C0"/>
                  </a:solidFill>
                </a:endParaRPr>
              </a:p>
              <a:p>
                <a:r>
                  <a:rPr lang="en-US" dirty="0">
                    <a:solidFill>
                      <a:srgbClr val="0070C0"/>
                    </a:solidFill>
                  </a:rPr>
                  <a:t>If </a:t>
                </a:r>
                <a14:m>
                  <m:oMath xmlns:m="http://schemas.openxmlformats.org/officeDocument/2006/math">
                    <m:r>
                      <a:rPr lang="en-US" i="1">
                        <a:solidFill>
                          <a:srgbClr val="0070C0"/>
                        </a:solidFill>
                        <a:latin typeface="Cambria Math" panose="02040503050406030204" pitchFamily="18" charset="0"/>
                      </a:rPr>
                      <m:t>𝑓</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𝑝</m:t>
                        </m:r>
                        <m:r>
                          <a:rPr lang="en-US" i="1">
                            <a:solidFill>
                              <a:srgbClr val="0070C0"/>
                            </a:solidFill>
                            <a:latin typeface="Cambria Math" panose="02040503050406030204" pitchFamily="18" charset="0"/>
                          </a:rPr>
                          <m:t>=</m:t>
                        </m:r>
                        <m:f>
                          <m:fPr>
                            <m:ctrlPr>
                              <a:rPr lang="en-US" i="1">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2</m:t>
                            </m:r>
                          </m:num>
                          <m:den>
                            <m:r>
                              <a:rPr lang="en-US" i="1">
                                <a:solidFill>
                                  <a:srgbClr val="0070C0"/>
                                </a:solidFill>
                                <a:latin typeface="Cambria Math" panose="02040503050406030204" pitchFamily="18" charset="0"/>
                              </a:rPr>
                              <m:t>3</m:t>
                            </m:r>
                          </m:den>
                        </m:f>
                      </m:e>
                    </m:d>
                    <m:r>
                      <a:rPr lang="en-US" i="1">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𝑐</m:t>
                    </m:r>
                  </m:oMath>
                </a14:m>
                <a:r>
                  <a:rPr lang="en-US" dirty="0">
                    <a:solidFill>
                      <a:srgbClr val="0070C0"/>
                    </a:solidFill>
                  </a:rPr>
                  <a:t>, then SE </a:t>
                </a:r>
                <a:r>
                  <a:rPr lang="en-US" dirty="0" smtClean="0">
                    <a:solidFill>
                      <a:srgbClr val="0070C0"/>
                    </a:solidFill>
                  </a:rPr>
                  <a:t>does not exist</a:t>
                </a:r>
                <a:endParaRPr lang="en-US" dirty="0">
                  <a:solidFill>
                    <a:srgbClr val="0070C0"/>
                  </a:solidFill>
                </a:endParaRPr>
              </a:p>
            </p:txBody>
          </p:sp>
        </mc:Choice>
        <mc:Fallback>
          <p:sp>
            <p:nvSpPr>
              <p:cNvPr id="30" name="TextBox 29"/>
              <p:cNvSpPr txBox="1">
                <a:spLocks noRot="1" noChangeAspect="1" noMove="1" noResize="1" noEditPoints="1" noAdjustHandles="1" noChangeArrowheads="1" noChangeShapeType="1" noTextEdit="1"/>
              </p:cNvSpPr>
              <p:nvPr/>
            </p:nvSpPr>
            <p:spPr>
              <a:xfrm>
                <a:off x="6352822" y="3825352"/>
                <a:ext cx="2617558" cy="1612942"/>
              </a:xfrm>
              <a:prstGeom prst="rect">
                <a:avLst/>
              </a:prstGeom>
              <a:blipFill rotWithShape="0">
                <a:blip r:embed="rId4"/>
                <a:stretch>
                  <a:fillRect l="-1860" r="-233" b="-5303"/>
                </a:stretch>
              </a:blipFill>
            </p:spPr>
            <p:txBody>
              <a:bodyPr/>
              <a:lstStyle/>
              <a:p>
                <a:r>
                  <a:rPr lang="en-US">
                    <a:noFill/>
                  </a:rPr>
                  <a:t> </a:t>
                </a:r>
              </a:p>
            </p:txBody>
          </p:sp>
        </mc:Fallback>
      </mc:AlternateContent>
    </p:spTree>
    <p:extLst>
      <p:ext uri="{BB962C8B-B14F-4D97-AF65-F5344CB8AC3E}">
        <p14:creationId xmlns:p14="http://schemas.microsoft.com/office/powerpoint/2010/main" val="2237407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a:t>
            </a:r>
            <a:r>
              <a:rPr lang="en-US" dirty="0" err="1" smtClean="0"/>
              <a:t>Stackelberg</a:t>
            </a:r>
            <a:r>
              <a:rPr lang="en-US" dirty="0" smtClean="0"/>
              <a:t> Equilibrium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Strong </a:t>
                </a:r>
                <a:r>
                  <a:rPr lang="en-US" dirty="0" err="1"/>
                  <a:t>Stackelberg</a:t>
                </a:r>
                <a:r>
                  <a:rPr lang="en-US" dirty="0"/>
                  <a:t> Equilibrium (SSE)</a:t>
                </a:r>
              </a:p>
              <a:p>
                <a:pPr lvl="1"/>
                <a:r>
                  <a:rPr lang="en-US" dirty="0"/>
                  <a:t>Follower breaks tie in favor of the leader</a:t>
                </a:r>
              </a:p>
              <a:p>
                <a:pPr lvl="1"/>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e>
                    </m:d>
                    <m:r>
                      <a:rPr lang="en-US" i="1">
                        <a:latin typeface="Cambria Math" panose="02040503050406030204" pitchFamily="18" charset="0"/>
                      </a:rPr>
                      <m:t>)</m:t>
                    </m:r>
                  </m:oMath>
                </a14:m>
                <a:r>
                  <a:rPr lang="en-US" dirty="0"/>
                  <a:t> is </a:t>
                </a:r>
                <a:r>
                  <a:rPr lang="en-US" dirty="0" smtClean="0"/>
                  <a:t>a Strong </a:t>
                </a:r>
                <a:r>
                  <a:rPr lang="en-US" dirty="0" err="1"/>
                  <a:t>Stackelberg</a:t>
                </a:r>
                <a:r>
                  <a:rPr lang="en-US" dirty="0"/>
                  <a:t> Equilibrium </a:t>
                </a:r>
                <a:r>
                  <a:rPr lang="en-US" dirty="0" err="1"/>
                  <a:t>iff</a:t>
                </a:r>
                <a:endParaRPr lang="en-US" dirty="0"/>
              </a:p>
              <a:p>
                <a:pPr lvl="2"/>
                <a:r>
                  <a:rPr lang="en-US" dirty="0"/>
                  <a:t>1) </a:t>
                </a:r>
                <a14:m>
                  <m:oMath xmlns:m="http://schemas.openxmlformats.org/officeDocument/2006/math">
                    <m:r>
                      <a:rPr lang="en-US" i="1">
                        <a:latin typeface="Cambria Math" panose="02040503050406030204" pitchFamily="18" charset="0"/>
                      </a:rPr>
                      <m:t>𝑓</m:t>
                    </m:r>
                  </m:oMath>
                </a14:m>
                <a:r>
                  <a:rPr lang="en-US" dirty="0"/>
                  <a:t> is a best response </a:t>
                </a:r>
                <a:r>
                  <a:rPr lang="en-US" dirty="0" smtClean="0"/>
                  <a:t>function</a:t>
                </a:r>
              </a:p>
              <a:p>
                <a:pPr lvl="2"/>
                <a:r>
                  <a:rPr lang="en-US" dirty="0" smtClean="0"/>
                  <a:t>2) </a:t>
                </a:r>
                <a14:m>
                  <m:oMath xmlns:m="http://schemas.openxmlformats.org/officeDocument/2006/math">
                    <m:r>
                      <a:rPr lang="en-US" i="1">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𝐵𝑅</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e>
                    </m:func>
                  </m:oMath>
                </a14:m>
                <a:endParaRPr lang="en-US" dirty="0"/>
              </a:p>
              <a:p>
                <a:pPr lvl="2"/>
                <a:r>
                  <a:rPr lang="en-US" dirty="0" smtClean="0"/>
                  <a:t>3)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e>
                        </m:d>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1</m:t>
                            </m:r>
                          </m:sub>
                          <m:sup>
                            <m:r>
                              <a:rPr lang="en-US" i="1">
                                <a:latin typeface="Cambria Math" panose="02040503050406030204" pitchFamily="18" charset="0"/>
                              </a:rPr>
                              <m:t>′</m:t>
                            </m:r>
                          </m:sup>
                        </m:sSubSup>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1</m:t>
                                </m:r>
                              </m:sub>
                              <m:sup>
                                <m:r>
                                  <a:rPr lang="en-US" i="1">
                                    <a:latin typeface="Cambria Math" panose="02040503050406030204" pitchFamily="18" charset="0"/>
                                  </a:rPr>
                                  <m:t>′</m:t>
                                </m:r>
                              </m:sup>
                            </m:sSubSup>
                          </m:e>
                        </m:d>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1</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1</m:t>
                        </m:r>
                      </m:sub>
                    </m:sSub>
                  </m:oMath>
                </a14:m>
                <a:endParaRPr lang="en-US" dirty="0"/>
              </a:p>
              <a:p>
                <a:pPr lvl="1"/>
                <a:r>
                  <a:rPr lang="en-US" dirty="0"/>
                  <a:t>There may exist many </a:t>
                </a:r>
                <a:r>
                  <a:rPr lang="en-US" dirty="0" smtClean="0"/>
                  <a:t>SSEs but the leader’s utility is the same in all these equilibria</a:t>
                </a:r>
              </a:p>
              <a:p>
                <a:pPr lvl="1"/>
                <a:r>
                  <a:rPr lang="en-US" dirty="0"/>
                  <a:t>Leader can induce the follower to breaks tie in favor of the leader </a:t>
                </a:r>
                <a:r>
                  <a:rPr lang="en-US" dirty="0" smtClean="0"/>
                  <a:t>by </a:t>
                </a:r>
                <a:r>
                  <a:rPr lang="en-US" dirty="0"/>
                  <a:t>perturbing the strategy in the right direction</a:t>
                </a:r>
              </a:p>
              <a:p>
                <a:pPr lvl="1"/>
                <a:r>
                  <a:rPr lang="en-US" dirty="0"/>
                  <a:t>SSE always exist in two-player finite games</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13</a:t>
            </a:fld>
            <a:endParaRPr lang="en-US" dirty="0"/>
          </a:p>
        </p:txBody>
      </p:sp>
    </p:spTree>
    <p:extLst>
      <p:ext uri="{BB962C8B-B14F-4D97-AF65-F5344CB8AC3E}">
        <p14:creationId xmlns:p14="http://schemas.microsoft.com/office/powerpoint/2010/main" val="371358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t>
            </a:r>
            <a:r>
              <a:rPr lang="en-US" dirty="0" smtClean="0"/>
              <a:t>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What is the relationship of leader’s expected utility in SSE and NE in two-player games?</a:t>
                </a:r>
              </a:p>
              <a:p>
                <a:pPr lvl="1"/>
                <a:r>
                  <a:rPr lang="en-US" dirty="0" smtClean="0"/>
                  <a:t>A: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𝑆𝑆𝐸</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𝑁𝐸</m:t>
                        </m:r>
                      </m:sup>
                    </m:sSup>
                  </m:oMath>
                </a14:m>
                <a:endParaRPr lang="en-US" dirty="0"/>
              </a:p>
              <a:p>
                <a:pPr lvl="1"/>
                <a:r>
                  <a:rPr lang="en-US" dirty="0" smtClean="0"/>
                  <a:t>B: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𝑆𝑆𝐸</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𝑁𝐸</m:t>
                        </m:r>
                      </m:sup>
                    </m:sSup>
                  </m:oMath>
                </a14:m>
                <a:endParaRPr lang="en-US" dirty="0"/>
              </a:p>
              <a:p>
                <a:pPr lvl="1"/>
                <a:r>
                  <a:rPr lang="en-US" dirty="0" smtClean="0"/>
                  <a:t>C: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𝑆𝑆𝐸</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𝑁𝐸</m:t>
                        </m:r>
                      </m:sup>
                    </m:sSup>
                  </m:oMath>
                </a14:m>
                <a:endParaRPr lang="en-US" dirty="0"/>
              </a:p>
              <a:p>
                <a:pPr lvl="1"/>
                <a:r>
                  <a:rPr lang="en-US" dirty="0" smtClean="0"/>
                  <a:t>D: None </a:t>
                </a:r>
                <a:r>
                  <a:rPr lang="en-US" dirty="0"/>
                  <a:t>of the above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741" t="-1235" r="-192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14</a:t>
            </a:fld>
            <a:endParaRPr lang="en-US" dirty="0"/>
          </a:p>
        </p:txBody>
      </p:sp>
    </p:spTree>
    <p:extLst>
      <p:ext uri="{BB962C8B-B14F-4D97-AF65-F5344CB8AC3E}">
        <p14:creationId xmlns:p14="http://schemas.microsoft.com/office/powerpoint/2010/main" val="3136258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Compute Strong </a:t>
            </a:r>
            <a:r>
              <a:rPr lang="en-US" dirty="0" err="1"/>
              <a:t>Stackelberg</a:t>
            </a:r>
            <a:r>
              <a:rPr lang="en-US" dirty="0"/>
              <a:t> </a:t>
            </a:r>
            <a:r>
              <a:rPr lang="en-US" dirty="0" smtClean="0"/>
              <a:t>Equilibrium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Find Strong </a:t>
                </a:r>
                <a:r>
                  <a:rPr lang="en-US" dirty="0" err="1"/>
                  <a:t>Stackelberg</a:t>
                </a:r>
                <a:r>
                  <a:rPr lang="en-US" dirty="0"/>
                  <a:t> </a:t>
                </a:r>
                <a:r>
                  <a:rPr lang="en-US" dirty="0" smtClean="0"/>
                  <a:t>Equilibrium (not restricted to pure strategy)</a:t>
                </a:r>
              </a:p>
              <a:p>
                <a:pPr lvl="1"/>
                <a:r>
                  <a:rPr lang="en-US" dirty="0" smtClean="0"/>
                  <a:t>Special case (zero-sum): SSE=NE=</a:t>
                </a:r>
                <a:r>
                  <a:rPr lang="en-US" dirty="0" err="1" smtClean="0"/>
                  <a:t>Minmax</a:t>
                </a:r>
                <a:r>
                  <a:rPr lang="en-US" dirty="0" smtClean="0"/>
                  <a:t>=</a:t>
                </a:r>
                <a:r>
                  <a:rPr lang="en-US" dirty="0" err="1" smtClean="0"/>
                  <a:t>Maxmin</a:t>
                </a:r>
                <a:endParaRPr lang="en-US" dirty="0" smtClean="0"/>
              </a:p>
              <a:p>
                <a:pPr lvl="1"/>
                <a:r>
                  <a:rPr lang="en-US" dirty="0" smtClean="0"/>
                  <a:t>General case: Solve Multiple Linear Programs</a:t>
                </a:r>
              </a:p>
              <a:p>
                <a:pPr lvl="2"/>
                <a:r>
                  <a:rPr lang="en-US" dirty="0" smtClean="0"/>
                  <a:t>Key idea: Enumerate the follower’s best response (similar to support enumeration method for finding NE)</a:t>
                </a:r>
              </a:p>
              <a:p>
                <a:pPr lvl="2"/>
                <a:r>
                  <a:rPr lang="en-US" dirty="0" smtClean="0"/>
                  <a:t>If </a:t>
                </a:r>
                <a:r>
                  <a:rPr lang="en-US" dirty="0"/>
                  <a:t>the </a:t>
                </a:r>
                <a:r>
                  <a:rPr lang="en-US" dirty="0" smtClean="0"/>
                  <a:t>leader (player 1) plays a mixed strategy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1</m:t>
                                </m:r>
                              </m:sub>
                            </m:sSub>
                          </m:e>
                        </m:d>
                      </m:sub>
                    </m:sSub>
                    <m:r>
                      <a:rPr lang="en-US" i="1">
                        <a:latin typeface="Cambria Math" panose="02040503050406030204" pitchFamily="18" charset="0"/>
                      </a:rPr>
                      <m:t>〉</m:t>
                    </m:r>
                  </m:oMath>
                </a14:m>
                <a:r>
                  <a:rPr lang="en-US" dirty="0" smtClean="0"/>
                  <a:t>, and follower’s (player 2) best response is action </a:t>
                </a:r>
                <a14:m>
                  <m:oMath xmlns:m="http://schemas.openxmlformats.org/officeDocument/2006/math">
                    <m:r>
                      <a:rPr lang="en-US" b="0" i="1" smtClean="0">
                        <a:latin typeface="Cambria Math" panose="02040503050406030204" pitchFamily="18" charset="0"/>
                      </a:rPr>
                      <m:t>𝑗</m:t>
                    </m:r>
                  </m:oMath>
                </a14:m>
                <a:r>
                  <a:rPr lang="en-US" dirty="0" smtClean="0"/>
                  <a:t>, then</a:t>
                </a:r>
              </a:p>
              <a:p>
                <a:pPr lvl="3"/>
                <a:r>
                  <a:rPr lang="en-US" dirty="0" smtClean="0"/>
                  <a:t>1)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1</m:t>
                                </m:r>
                              </m:sub>
                            </m:sSub>
                          </m:e>
                        </m:d>
                      </m:sub>
                    </m:sSub>
                  </m:oMath>
                </a14:m>
                <a:r>
                  <a:rPr lang="en-US" dirty="0" smtClean="0"/>
                  <a:t> sum up to 1</a:t>
                </a:r>
              </a:p>
              <a:p>
                <a:pPr lvl="3"/>
                <a:r>
                  <a:rPr lang="en-US" dirty="0" smtClean="0"/>
                  <a:t>2) All actions other than </a:t>
                </a:r>
                <a14:m>
                  <m:oMath xmlns:m="http://schemas.openxmlformats.org/officeDocument/2006/math">
                    <m:r>
                      <a:rPr lang="en-US" b="0" i="1" smtClean="0">
                        <a:latin typeface="Cambria Math" panose="02040503050406030204" pitchFamily="18" charset="0"/>
                      </a:rPr>
                      <m:t>𝑗</m:t>
                    </m:r>
                  </m:oMath>
                </a14:m>
                <a:r>
                  <a:rPr lang="en-US" dirty="0" smtClean="0"/>
                  <a:t> lead to no higher expected utility for player 2</a:t>
                </a:r>
                <a:endParaRPr lang="en-US" dirty="0"/>
              </a:p>
              <a:p>
                <a:pPr lvl="2"/>
                <a:r>
                  <a:rPr lang="en-US" dirty="0" smtClean="0"/>
                  <a:t>No matter what the leader plays, one of the actions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oMath>
                </a14:m>
                <a:r>
                  <a:rPr lang="en-US" dirty="0" smtClean="0"/>
                  <a:t> is a best response for player 2</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2000"/>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15</a:t>
            </a:fld>
            <a:endParaRPr lang="en-US" dirty="0"/>
          </a:p>
        </p:txBody>
      </p:sp>
    </p:spTree>
    <p:extLst>
      <p:ext uri="{BB962C8B-B14F-4D97-AF65-F5344CB8AC3E}">
        <p14:creationId xmlns:p14="http://schemas.microsoft.com/office/powerpoint/2010/main" val="12307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Strong </a:t>
            </a:r>
            <a:r>
              <a:rPr lang="en-US" dirty="0" err="1"/>
              <a:t>Stackelberg</a:t>
            </a:r>
            <a:r>
              <a:rPr lang="en-US" dirty="0"/>
              <a:t> Equilibrium</a:t>
            </a:r>
          </a:p>
        </p:txBody>
      </p:sp>
      <p:sp>
        <p:nvSpPr>
          <p:cNvPr id="3" name="Content Placeholder 2"/>
          <p:cNvSpPr>
            <a:spLocks noGrp="1"/>
          </p:cNvSpPr>
          <p:nvPr>
            <p:ph sz="quarter" idx="1"/>
          </p:nvPr>
        </p:nvSpPr>
        <p:spPr/>
        <p:txBody>
          <a:bodyPr/>
          <a:lstStyle/>
          <a:p>
            <a:r>
              <a:rPr lang="en-US" dirty="0" smtClean="0"/>
              <a:t>Solve Multiple Linear Programs</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16</a:t>
            </a:fld>
            <a:endParaRPr lang="en-US" dirty="0"/>
          </a:p>
        </p:txBody>
      </p:sp>
      <mc:AlternateContent xmlns:mc="http://schemas.openxmlformats.org/markup-compatibility/2006" xmlns:a14="http://schemas.microsoft.com/office/drawing/2010/main">
        <mc:Choice Requires="a14">
          <p:sp>
            <p:nvSpPr>
              <p:cNvPr id="8" name="Rectangle 7"/>
              <p:cNvSpPr/>
              <p:nvPr/>
            </p:nvSpPr>
            <p:spPr>
              <a:xfrm>
                <a:off x="1935819" y="1709552"/>
                <a:ext cx="4572000" cy="692049"/>
              </a:xfrm>
              <a:prstGeom prst="rect">
                <a:avLst/>
              </a:prstGeom>
            </p:spPr>
            <p:txBody>
              <a:bodyPr>
                <a:spAutoFit/>
              </a:bodyPr>
              <a:lstStyle/>
              <a:p>
                <a:r>
                  <a:rPr lang="en-US" dirty="0" smtClean="0"/>
                  <a:t>Let </a:t>
                </a:r>
                <a14:m>
                  <m:oMath xmlns:m="http://schemas.openxmlformats.org/officeDocument/2006/math">
                    <m:sSubSup>
                      <m:sSubSupPr>
                        <m:ctrlPr>
                          <a:rPr lang="en-US" i="1" dirty="0" smtClean="0">
                            <a:latin typeface="Cambria Math" panose="02040503050406030204" pitchFamily="18" charset="0"/>
                          </a:rPr>
                        </m:ctrlPr>
                      </m:sSubSupPr>
                      <m:e>
                        <m:r>
                          <a:rPr lang="en-US" i="1" dirty="0" smtClean="0">
                            <a:latin typeface="Cambria Math" panose="02040503050406030204" pitchFamily="18" charset="0"/>
                          </a:rPr>
                          <m:t>𝑈</m:t>
                        </m:r>
                      </m:e>
                      <m:sub>
                        <m:r>
                          <a:rPr lang="en-US" i="1" dirty="0" smtClean="0">
                            <a:latin typeface="Cambria Math" panose="02040503050406030204" pitchFamily="18" charset="0"/>
                          </a:rPr>
                          <m:t>𝑖𝑗</m:t>
                        </m:r>
                      </m:sub>
                      <m:sup>
                        <m:r>
                          <a:rPr lang="en-US" i="1" dirty="0" smtClean="0">
                            <a:latin typeface="Cambria Math" panose="02040503050406030204" pitchFamily="18" charset="0"/>
                          </a:rPr>
                          <m:t>1</m:t>
                        </m:r>
                      </m:sup>
                    </m:sSubSup>
                  </m:oMath>
                </a14:m>
                <a:r>
                  <a:rPr lang="en-US" dirty="0"/>
                  <a:t> be player 1’s payoff value when player 1 choose action </a:t>
                </a:r>
                <a14:m>
                  <m:oMath xmlns:m="http://schemas.openxmlformats.org/officeDocument/2006/math">
                    <m:r>
                      <a:rPr lang="en-US" i="1" dirty="0" smtClean="0">
                        <a:latin typeface="Cambria Math" panose="02040503050406030204" pitchFamily="18" charset="0"/>
                      </a:rPr>
                      <m:t>𝑖</m:t>
                    </m:r>
                  </m:oMath>
                </a14:m>
                <a:r>
                  <a:rPr lang="en-US" dirty="0"/>
                  <a:t> and player 2 choose action </a:t>
                </a:r>
                <a14:m>
                  <m:oMath xmlns:m="http://schemas.openxmlformats.org/officeDocument/2006/math">
                    <m:r>
                      <a:rPr lang="en-US" i="1" dirty="0" smtClean="0">
                        <a:latin typeface="Cambria Math" panose="02040503050406030204" pitchFamily="18" charset="0"/>
                      </a:rPr>
                      <m:t>𝑗</m:t>
                    </m:r>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935819" y="1709552"/>
                <a:ext cx="4572000" cy="692049"/>
              </a:xfrm>
              <a:prstGeom prst="rect">
                <a:avLst/>
              </a:prstGeom>
              <a:blipFill rotWithShape="0">
                <a:blip r:embed="rId2"/>
                <a:stretch>
                  <a:fillRect l="-1200" t="-2632" r="-1467" b="-12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064152" y="2582388"/>
                <a:ext cx="4283865" cy="369332"/>
              </a:xfrm>
              <a:prstGeom prst="rect">
                <a:avLst/>
              </a:prstGeom>
              <a:noFill/>
            </p:spPr>
            <p:txBody>
              <a:bodyPr wrap="none" rtlCol="0">
                <a:spAutoFit/>
              </a:bodyPr>
              <a:lstStyle/>
              <a:p>
                <a:r>
                  <a:rPr lang="en-US" dirty="0" smtClean="0"/>
                  <a:t>For each </a:t>
                </a:r>
                <a14:m>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smtClean="0"/>
                  <a:t>, solve the following LP</a:t>
                </a:r>
                <a:endParaRPr lang="en-US" b="0" dirty="0" smtClean="0"/>
              </a:p>
            </p:txBody>
          </p:sp>
        </mc:Choice>
        <mc:Fallback xmlns="">
          <p:sp>
            <p:nvSpPr>
              <p:cNvPr id="9" name="TextBox 8"/>
              <p:cNvSpPr txBox="1">
                <a:spLocks noRot="1" noChangeAspect="1" noMove="1" noResize="1" noEditPoints="1" noAdjustHandles="1" noChangeArrowheads="1" noChangeShapeType="1" noTextEdit="1"/>
              </p:cNvSpPr>
              <p:nvPr/>
            </p:nvSpPr>
            <p:spPr>
              <a:xfrm>
                <a:off x="2064152" y="2582388"/>
                <a:ext cx="4283865" cy="369332"/>
              </a:xfrm>
              <a:prstGeom prst="rect">
                <a:avLst/>
              </a:prstGeom>
              <a:blipFill rotWithShape="0">
                <a:blip r:embed="rId3"/>
                <a:stretch>
                  <a:fillRect l="-1282" t="-10000" r="-285"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243559" y="2959445"/>
                <a:ext cx="4572000" cy="266303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𝑥</m:t>
                              </m:r>
                            </m:lim>
                          </m:limLow>
                        </m:fName>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i="1">
                                      <a:latin typeface="Cambria Math" panose="02040503050406030204" pitchFamily="18" charset="0"/>
                                    </a:rPr>
                                    <m:t>𝑖𝑗</m:t>
                                  </m:r>
                                </m:sub>
                                <m:sup>
                                  <m:r>
                                    <a:rPr lang="en-US" i="1">
                                      <a:latin typeface="Cambria Math" panose="02040503050406030204" pitchFamily="18" charset="0"/>
                                    </a:rPr>
                                    <m:t>1</m:t>
                                  </m:r>
                                </m:sup>
                              </m:sSubSup>
                            </m:e>
                          </m:nary>
                        </m:e>
                      </m:func>
                    </m:oMath>
                  </m:oMathPara>
                </a14:m>
                <a:endParaRPr lang="en-US" dirty="0"/>
              </a:p>
              <a:p>
                <a:r>
                  <a:rPr lang="en-US" dirty="0" err="1"/>
                  <a:t>s.t.</a:t>
                </a:r>
                <a:r>
                  <a:rPr lang="en-US" dirty="0"/>
                  <a:t> </a:t>
                </a:r>
                <a:endParaRPr lang="en-US" dirty="0" smtClean="0"/>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r>
                        <a:rPr lang="en-US" i="1">
                          <a:latin typeface="Cambria Math" panose="02040503050406030204" pitchFamily="18" charset="0"/>
                        </a:rPr>
                        <m:t>=1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≥0</m:t>
                      </m:r>
                    </m:oMath>
                  </m:oMathPara>
                </a14:m>
                <a:endParaRPr lang="en-US" dirty="0"/>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i="1">
                                  <a:latin typeface="Cambria Math" panose="02040503050406030204" pitchFamily="18" charset="0"/>
                                </a:rPr>
                                <m:t>𝑖𝑗</m:t>
                              </m:r>
                            </m:sub>
                            <m:sup>
                              <m:r>
                                <a:rPr lang="en-US" i="1">
                                  <a:latin typeface="Cambria Math" panose="02040503050406030204" pitchFamily="18" charset="0"/>
                                </a:rPr>
                                <m:t>2</m:t>
                              </m:r>
                            </m:sup>
                          </m:sSubSup>
                        </m:e>
                      </m:nary>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m:t>
                                  </m:r>
                                </m:sup>
                              </m:sSup>
                            </m:sub>
                            <m:sup>
                              <m:r>
                                <a:rPr lang="en-US" i="1">
                                  <a:latin typeface="Cambria Math" panose="02040503050406030204" pitchFamily="18" charset="0"/>
                                </a:rPr>
                                <m:t>2</m:t>
                              </m:r>
                            </m:sup>
                          </m:sSubSup>
                        </m:e>
                      </m:nary>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𝑗</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2</m:t>
                          </m:r>
                        </m:sub>
                      </m:sSub>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2243559" y="2959445"/>
                <a:ext cx="4572000" cy="2663037"/>
              </a:xfrm>
              <a:prstGeom prst="rect">
                <a:avLst/>
              </a:prstGeom>
              <a:blipFill rotWithShape="0">
                <a:blip r:embed="rId4"/>
                <a:stretch>
                  <a:fillRect l="-1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06370" y="5693356"/>
                <a:ext cx="7450237" cy="369332"/>
              </a:xfrm>
              <a:prstGeom prst="rect">
                <a:avLst/>
              </a:prstGeom>
            </p:spPr>
            <p:txBody>
              <a:bodyPr wrap="square">
                <a:spAutoFit/>
              </a:bodyPr>
              <a:lstStyle/>
              <a:p>
                <a:r>
                  <a:rPr lang="en-US" dirty="0"/>
                  <a:t>Then pick the solution with the highest </a:t>
                </a:r>
                <a:r>
                  <a:rPr lang="en-US" dirty="0" smtClean="0"/>
                  <a:t>optimal objective </a:t>
                </a:r>
                <a:r>
                  <a:rPr lang="en-US" dirty="0"/>
                  <a:t>value among all </a:t>
                </a:r>
                <a14:m>
                  <m:oMath xmlns:m="http://schemas.openxmlformats.org/officeDocument/2006/math">
                    <m:r>
                      <a:rPr lang="en-US" i="1">
                        <a:latin typeface="Cambria Math" panose="02040503050406030204" pitchFamily="18" charset="0"/>
                      </a:rPr>
                      <m:t>𝑗</m:t>
                    </m:r>
                  </m:oMath>
                </a14:m>
                <a:r>
                  <a:rPr lang="en-US" dirty="0" smtClean="0"/>
                  <a:t>’s</a:t>
                </a:r>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806370" y="5693356"/>
                <a:ext cx="7450237" cy="369332"/>
              </a:xfrm>
              <a:prstGeom prst="rect">
                <a:avLst/>
              </a:prstGeom>
              <a:blipFill rotWithShape="0">
                <a:blip r:embed="rId5"/>
                <a:stretch>
                  <a:fillRect l="-655"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121761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LP</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17</a:t>
            </a:fld>
            <a:endParaRPr lang="en-US" dirty="0"/>
          </a:p>
        </p:txBody>
      </p:sp>
      <p:graphicFrame>
        <p:nvGraphicFramePr>
          <p:cNvPr id="7" name="Table 6"/>
          <p:cNvGraphicFramePr>
            <a:graphicFrameLocks noGrp="1"/>
          </p:cNvGraphicFramePr>
          <p:nvPr>
            <p:extLst/>
          </p:nvPr>
        </p:nvGraphicFramePr>
        <p:xfrm>
          <a:off x="5744766" y="105410"/>
          <a:ext cx="3190755" cy="914400"/>
        </p:xfrm>
        <a:graphic>
          <a:graphicData uri="http://schemas.openxmlformats.org/drawingml/2006/table">
            <a:tbl>
              <a:tblPr firstRow="1" bandRow="1">
                <a:tableStyleId>{5940675A-B579-460E-94D1-54222C63F5DA}</a:tableStyleId>
              </a:tblPr>
              <a:tblGrid>
                <a:gridCol w="1063585"/>
                <a:gridCol w="1063585"/>
                <a:gridCol w="1063585"/>
              </a:tblGrid>
              <a:tr h="285036">
                <a:tc>
                  <a:txBody>
                    <a:bodyPr/>
                    <a:lstStyle/>
                    <a:p>
                      <a:pPr algn="ctr"/>
                      <a:endParaRPr lang="en-US" sz="1400" dirty="0"/>
                    </a:p>
                  </a:txBody>
                  <a:tcPr/>
                </a:tc>
                <a:tc>
                  <a:txBody>
                    <a:bodyPr/>
                    <a:lstStyle/>
                    <a:p>
                      <a:pPr algn="ctr"/>
                      <a:r>
                        <a:rPr lang="en-US" sz="1400" dirty="0" smtClean="0"/>
                        <a:t>c</a:t>
                      </a:r>
                      <a:endParaRPr lang="en-US" sz="1400" dirty="0"/>
                    </a:p>
                  </a:txBody>
                  <a:tcPr/>
                </a:tc>
                <a:tc>
                  <a:txBody>
                    <a:bodyPr/>
                    <a:lstStyle/>
                    <a:p>
                      <a:pPr algn="ctr"/>
                      <a:r>
                        <a:rPr lang="en-US" sz="1400" dirty="0" smtClean="0"/>
                        <a:t>d</a:t>
                      </a:r>
                      <a:endParaRPr lang="en-US" sz="1400" dirty="0"/>
                    </a:p>
                  </a:txBody>
                  <a:tcPr/>
                </a:tc>
              </a:tr>
              <a:tr h="285036">
                <a:tc>
                  <a:txBody>
                    <a:bodyPr/>
                    <a:lstStyle/>
                    <a:p>
                      <a:pPr algn="ctr"/>
                      <a:r>
                        <a:rPr lang="en-US" sz="1400" dirty="0" smtClean="0"/>
                        <a:t>a</a:t>
                      </a:r>
                      <a:endParaRPr lang="en-US" sz="1400" dirty="0"/>
                    </a:p>
                  </a:txBody>
                  <a:tcPr/>
                </a:tc>
                <a:tc>
                  <a:txBody>
                    <a:bodyPr/>
                    <a:lstStyle/>
                    <a:p>
                      <a:pPr algn="ctr"/>
                      <a:r>
                        <a:rPr lang="en-US" sz="1400" dirty="0" smtClean="0"/>
                        <a:t>2,1</a:t>
                      </a:r>
                      <a:endParaRPr lang="en-US" sz="1400" dirty="0"/>
                    </a:p>
                  </a:txBody>
                  <a:tcPr/>
                </a:tc>
                <a:tc>
                  <a:txBody>
                    <a:bodyPr/>
                    <a:lstStyle/>
                    <a:p>
                      <a:pPr algn="ctr"/>
                      <a:r>
                        <a:rPr lang="en-US" sz="1400" dirty="0" smtClean="0"/>
                        <a:t>4,0</a:t>
                      </a:r>
                      <a:endParaRPr lang="en-US" sz="1400" dirty="0"/>
                    </a:p>
                  </a:txBody>
                  <a:tcPr/>
                </a:tc>
              </a:tr>
              <a:tr h="285036">
                <a:tc>
                  <a:txBody>
                    <a:bodyPr/>
                    <a:lstStyle/>
                    <a:p>
                      <a:pPr algn="ctr"/>
                      <a:r>
                        <a:rPr lang="en-US" sz="1400" dirty="0" smtClean="0"/>
                        <a:t>b</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3,2</a:t>
                      </a:r>
                      <a:endParaRPr lang="en-US" sz="1400" dirty="0"/>
                    </a:p>
                  </a:txBody>
                  <a:tcPr/>
                </a:tc>
              </a:tr>
            </a:tbl>
          </a:graphicData>
        </a:graphic>
      </p:graphicFrame>
      <p:sp>
        <p:nvSpPr>
          <p:cNvPr id="9" name="TextBox 8"/>
          <p:cNvSpPr txBox="1"/>
          <p:nvPr/>
        </p:nvSpPr>
        <p:spPr>
          <a:xfrm rot="16200000">
            <a:off x="5154496" y="408721"/>
            <a:ext cx="752286" cy="307777"/>
          </a:xfrm>
          <a:prstGeom prst="rect">
            <a:avLst/>
          </a:prstGeom>
          <a:noFill/>
        </p:spPr>
        <p:txBody>
          <a:bodyPr wrap="square" rtlCol="0">
            <a:spAutoFit/>
          </a:bodyPr>
          <a:lstStyle/>
          <a:p>
            <a:r>
              <a:rPr lang="en-US" sz="1400" dirty="0" smtClean="0"/>
              <a:t>Player 1</a:t>
            </a:r>
            <a:endParaRPr lang="en-US"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171" y="4351831"/>
            <a:ext cx="2156377" cy="200451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348" y="4340396"/>
            <a:ext cx="3000271" cy="2000181"/>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3222390" y="1112857"/>
                <a:ext cx="1973874" cy="369332"/>
              </a:xfrm>
              <a:prstGeom prst="rect">
                <a:avLst/>
              </a:prstGeom>
            </p:spPr>
            <p:txBody>
              <a:bodyPr wrap="none">
                <a:spAutoFit/>
              </a:bodyPr>
              <a:lstStyle/>
              <a:p>
                <a:r>
                  <a:rPr lang="en-US" dirty="0"/>
                  <a:t>Let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,1−</m:t>
                        </m:r>
                        <m:r>
                          <a:rPr lang="en-US" i="1">
                            <a:latin typeface="Cambria Math" panose="02040503050406030204" pitchFamily="18" charset="0"/>
                          </a:rPr>
                          <m:t>𝑝</m:t>
                        </m:r>
                      </m:e>
                    </m:d>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3222390" y="1112857"/>
                <a:ext cx="1973874" cy="369332"/>
              </a:xfrm>
              <a:prstGeom prst="rect">
                <a:avLst/>
              </a:prstGeom>
              <a:blipFill rotWithShape="0">
                <a:blip r:embed="rId7"/>
                <a:stretch>
                  <a:fillRect l="-278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19958" y="1359564"/>
                <a:ext cx="1579728" cy="369332"/>
              </a:xfrm>
              <a:prstGeom prst="rect">
                <a:avLst/>
              </a:prstGeom>
            </p:spPr>
            <p:txBody>
              <a:bodyPr wrap="none">
                <a:spAutoFit/>
              </a:bodyPr>
              <a:lstStyle/>
              <a:p>
                <a:r>
                  <a:rPr lang="en-US" dirty="0"/>
                  <a:t>If BR is </a:t>
                </a:r>
                <a14:m>
                  <m:oMath xmlns:m="http://schemas.openxmlformats.org/officeDocument/2006/math">
                    <m:r>
                      <a:rPr lang="en-US" i="1">
                        <a:latin typeface="Cambria Math" panose="02040503050406030204" pitchFamily="18" charset="0"/>
                      </a:rPr>
                      <m:t>𝑐</m:t>
                    </m:r>
                  </m:oMath>
                </a14:m>
                <a:r>
                  <a:rPr lang="en-US" dirty="0"/>
                  <a:t>, solve</a:t>
                </a:r>
                <a:endParaRPr lang="en-US" i="1" dirty="0">
                  <a:latin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119958" y="1359564"/>
                <a:ext cx="1579728" cy="369332"/>
              </a:xfrm>
              <a:prstGeom prst="rect">
                <a:avLst/>
              </a:prstGeom>
              <a:blipFill rotWithShape="0">
                <a:blip r:embed="rId8"/>
                <a:stretch>
                  <a:fillRect l="-3475" t="-8197" r="-231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684528" y="1359564"/>
                <a:ext cx="1606978" cy="369332"/>
              </a:xfrm>
              <a:prstGeom prst="rect">
                <a:avLst/>
              </a:prstGeom>
            </p:spPr>
            <p:txBody>
              <a:bodyPr wrap="none">
                <a:spAutoFit/>
              </a:bodyPr>
              <a:lstStyle/>
              <a:p>
                <a:r>
                  <a:rPr lang="en-US" dirty="0"/>
                  <a:t>If BR is </a:t>
                </a:r>
                <a14:m>
                  <m:oMath xmlns:m="http://schemas.openxmlformats.org/officeDocument/2006/math">
                    <m:r>
                      <a:rPr lang="en-US" i="1">
                        <a:latin typeface="Cambria Math" panose="02040503050406030204" pitchFamily="18" charset="0"/>
                      </a:rPr>
                      <m:t>𝑑</m:t>
                    </m:r>
                  </m:oMath>
                </a14:m>
                <a:r>
                  <a:rPr lang="en-US" dirty="0"/>
                  <a:t>, solve</a:t>
                </a:r>
                <a:endParaRPr lang="en-US" i="1" dirty="0">
                  <a:latin typeface="Cambria Math" panose="020405030504060302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684528" y="1359564"/>
                <a:ext cx="1606978" cy="369332"/>
              </a:xfrm>
              <a:prstGeom prst="rect">
                <a:avLst/>
              </a:prstGeom>
              <a:blipFill rotWithShape="0">
                <a:blip r:embed="rId9"/>
                <a:stretch>
                  <a:fillRect l="-3422" t="-8197" r="-2662" b="-24590"/>
                </a:stretch>
              </a:blipFill>
            </p:spPr>
            <p:txBody>
              <a:bodyPr/>
              <a:lstStyle/>
              <a:p>
                <a:r>
                  <a:rPr lang="en-US">
                    <a:noFill/>
                  </a:rPr>
                  <a:t> </a:t>
                </a:r>
              </a:p>
            </p:txBody>
          </p:sp>
        </mc:Fallback>
      </mc:AlternateContent>
    </p:spTree>
    <p:extLst>
      <p:ext uri="{BB962C8B-B14F-4D97-AF65-F5344CB8AC3E}">
        <p14:creationId xmlns:p14="http://schemas.microsoft.com/office/powerpoint/2010/main" val="840541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LP</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18</a:t>
            </a:fld>
            <a:endParaRPr lang="en-US" dirty="0"/>
          </a:p>
        </p:txBody>
      </p:sp>
      <p:graphicFrame>
        <p:nvGraphicFramePr>
          <p:cNvPr id="7" name="Table 6"/>
          <p:cNvGraphicFramePr>
            <a:graphicFrameLocks noGrp="1"/>
          </p:cNvGraphicFramePr>
          <p:nvPr>
            <p:extLst/>
          </p:nvPr>
        </p:nvGraphicFramePr>
        <p:xfrm>
          <a:off x="5744766" y="105410"/>
          <a:ext cx="3190755" cy="914400"/>
        </p:xfrm>
        <a:graphic>
          <a:graphicData uri="http://schemas.openxmlformats.org/drawingml/2006/table">
            <a:tbl>
              <a:tblPr firstRow="1" bandRow="1">
                <a:tableStyleId>{5940675A-B579-460E-94D1-54222C63F5DA}</a:tableStyleId>
              </a:tblPr>
              <a:tblGrid>
                <a:gridCol w="1063585"/>
                <a:gridCol w="1063585"/>
                <a:gridCol w="1063585"/>
              </a:tblGrid>
              <a:tr h="285036">
                <a:tc>
                  <a:txBody>
                    <a:bodyPr/>
                    <a:lstStyle/>
                    <a:p>
                      <a:pPr algn="ctr"/>
                      <a:endParaRPr lang="en-US" sz="1400" dirty="0"/>
                    </a:p>
                  </a:txBody>
                  <a:tcPr/>
                </a:tc>
                <a:tc>
                  <a:txBody>
                    <a:bodyPr/>
                    <a:lstStyle/>
                    <a:p>
                      <a:pPr algn="ctr"/>
                      <a:r>
                        <a:rPr lang="en-US" sz="1400" dirty="0" smtClean="0"/>
                        <a:t>c</a:t>
                      </a:r>
                      <a:endParaRPr lang="en-US" sz="1400" dirty="0"/>
                    </a:p>
                  </a:txBody>
                  <a:tcPr/>
                </a:tc>
                <a:tc>
                  <a:txBody>
                    <a:bodyPr/>
                    <a:lstStyle/>
                    <a:p>
                      <a:pPr algn="ctr"/>
                      <a:r>
                        <a:rPr lang="en-US" sz="1400" dirty="0" smtClean="0"/>
                        <a:t>d</a:t>
                      </a:r>
                      <a:endParaRPr lang="en-US" sz="1400" dirty="0"/>
                    </a:p>
                  </a:txBody>
                  <a:tcPr/>
                </a:tc>
              </a:tr>
              <a:tr h="285036">
                <a:tc>
                  <a:txBody>
                    <a:bodyPr/>
                    <a:lstStyle/>
                    <a:p>
                      <a:pPr algn="ctr"/>
                      <a:r>
                        <a:rPr lang="en-US" sz="1400" dirty="0" smtClean="0"/>
                        <a:t>a</a:t>
                      </a:r>
                      <a:endParaRPr lang="en-US" sz="1400" dirty="0"/>
                    </a:p>
                  </a:txBody>
                  <a:tcPr/>
                </a:tc>
                <a:tc>
                  <a:txBody>
                    <a:bodyPr/>
                    <a:lstStyle/>
                    <a:p>
                      <a:pPr algn="ctr"/>
                      <a:r>
                        <a:rPr lang="en-US" sz="1400" dirty="0" smtClean="0"/>
                        <a:t>2,1</a:t>
                      </a:r>
                      <a:endParaRPr lang="en-US" sz="1400" dirty="0"/>
                    </a:p>
                  </a:txBody>
                  <a:tcPr/>
                </a:tc>
                <a:tc>
                  <a:txBody>
                    <a:bodyPr/>
                    <a:lstStyle/>
                    <a:p>
                      <a:pPr algn="ctr"/>
                      <a:r>
                        <a:rPr lang="en-US" sz="1400" dirty="0" smtClean="0"/>
                        <a:t>4,0</a:t>
                      </a:r>
                      <a:endParaRPr lang="en-US" sz="1400" dirty="0"/>
                    </a:p>
                  </a:txBody>
                  <a:tcPr/>
                </a:tc>
              </a:tr>
              <a:tr h="285036">
                <a:tc>
                  <a:txBody>
                    <a:bodyPr/>
                    <a:lstStyle/>
                    <a:p>
                      <a:pPr algn="ctr"/>
                      <a:r>
                        <a:rPr lang="en-US" sz="1400" dirty="0" smtClean="0"/>
                        <a:t>b</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3,2</a:t>
                      </a:r>
                      <a:endParaRPr lang="en-US" sz="1400" dirty="0"/>
                    </a:p>
                  </a:txBody>
                  <a:tcPr/>
                </a:tc>
              </a:tr>
            </a:tbl>
          </a:graphicData>
        </a:graphic>
      </p:graphicFrame>
      <p:sp>
        <p:nvSpPr>
          <p:cNvPr id="9" name="TextBox 8"/>
          <p:cNvSpPr txBox="1"/>
          <p:nvPr/>
        </p:nvSpPr>
        <p:spPr>
          <a:xfrm rot="16200000">
            <a:off x="5154496" y="408721"/>
            <a:ext cx="752286" cy="307777"/>
          </a:xfrm>
          <a:prstGeom prst="rect">
            <a:avLst/>
          </a:prstGeom>
          <a:noFill/>
        </p:spPr>
        <p:txBody>
          <a:bodyPr wrap="square" rtlCol="0">
            <a:spAutoFit/>
          </a:bodyPr>
          <a:lstStyle/>
          <a:p>
            <a:r>
              <a:rPr lang="en-US" sz="1400" dirty="0" smtClean="0"/>
              <a:t>Player 1</a:t>
            </a:r>
            <a:endParaRPr lang="en-US" sz="1400" dirty="0"/>
          </a:p>
        </p:txBody>
      </p:sp>
      <mc:AlternateContent xmlns:mc="http://schemas.openxmlformats.org/markup-compatibility/2006">
        <mc:Choice xmlns:a14="http://schemas.microsoft.com/office/drawing/2010/main" Requires="a14">
          <p:sp>
            <p:nvSpPr>
              <p:cNvPr id="62" name="Rectangle 61"/>
              <p:cNvSpPr/>
              <p:nvPr/>
            </p:nvSpPr>
            <p:spPr>
              <a:xfrm>
                <a:off x="4486270" y="1760325"/>
                <a:ext cx="4572000" cy="178119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b="0" i="1" smtClean="0">
                                  <a:latin typeface="Cambria Math" panose="02040503050406030204" pitchFamily="18" charset="0"/>
                                </a:rPr>
                                <m:t>𝑝</m:t>
                              </m:r>
                            </m:lim>
                          </m:limLow>
                        </m:fName>
                        <m:e>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1</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b="0" i="1" smtClean="0">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∗4+</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∗3</m:t>
                          </m:r>
                          <m:r>
                            <m:rPr>
                              <m:nor/>
                            </m:rPr>
                            <a:rPr lang="en-US" dirty="0"/>
                            <m:t> </m:t>
                          </m:r>
                        </m:e>
                      </m:func>
                    </m:oMath>
                  </m:oMathPara>
                </a14:m>
                <a:endParaRPr lang="en-US" dirty="0"/>
              </a:p>
              <a:p>
                <a:pPr algn="ctr"/>
                <a:r>
                  <a:rPr lang="en-US" dirty="0" err="1"/>
                  <a:t>s.t.</a:t>
                </a:r>
                <a14:m>
                  <m:oMath xmlns:m="http://schemas.openxmlformats.org/officeDocument/2006/math">
                    <m:r>
                      <a:rPr lang="en-US">
                        <a:latin typeface="Cambria Math" panose="02040503050406030204" pitchFamily="18" charset="0"/>
                      </a:rPr>
                      <m:t>0≤</m:t>
                    </m:r>
                    <m:r>
                      <a:rPr lang="en-US" i="1">
                        <a:latin typeface="Cambria Math" panose="02040503050406030204" pitchFamily="18" charset="0"/>
                      </a:rPr>
                      <m:t>𝑝</m:t>
                    </m:r>
                    <m:r>
                      <a:rPr lang="en-US" i="1">
                        <a:latin typeface="Cambria Math" panose="02040503050406030204" pitchFamily="18" charset="0"/>
                      </a:rPr>
                      <m:t>≤1</m:t>
                    </m:r>
                  </m:oMath>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𝑑</m:t>
                          </m:r>
                        </m:sub>
                        <m:sup>
                          <m:r>
                            <a:rPr lang="en-US" i="1">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∗0+</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∗2</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𝑐</m:t>
                          </m:r>
                        </m:sub>
                        <m:sup>
                          <m:r>
                            <a:rPr lang="en-US" i="1">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∗0</m:t>
                      </m:r>
                    </m:oMath>
                  </m:oMathPara>
                </a14:m>
                <a:endParaRPr lang="en-US" dirty="0"/>
              </a:p>
              <a:p>
                <a:r>
                  <a:rPr lang="en-US" dirty="0" smtClean="0"/>
                  <a:t>Get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r>
                      <a:rPr lang="en-US" b="0" i="1" smtClean="0">
                        <a:latin typeface="Cambria Math" panose="02040503050406030204" pitchFamily="18" charset="0"/>
                      </a:rPr>
                      <m:t>,</m:t>
                    </m:r>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𝑝</m:t>
                            </m:r>
                          </m:lim>
                        </m:limLow>
                      </m:fName>
                      <m:e>
                        <m:r>
                          <a:rPr lang="en-US" i="1">
                            <a:latin typeface="Cambria Math" panose="02040503050406030204" pitchFamily="18" charset="0"/>
                          </a:rPr>
                          <m:t>𝐸</m:t>
                        </m:r>
                        <m:sSup>
                          <m:sSupPr>
                            <m:ctrlPr>
                              <a:rPr lang="en-US" i="1">
                                <a:latin typeface="Cambria Math" panose="02040503050406030204" pitchFamily="18" charset="0"/>
                              </a:rPr>
                            </m:ctrlPr>
                          </m:sSupPr>
                          <m:e>
                            <m:r>
                              <a:rPr lang="en-US" i="1">
                                <a:latin typeface="Cambria Math" panose="02040503050406030204" pitchFamily="18" charset="0"/>
                              </a:rPr>
                              <m:t>𝑈</m:t>
                            </m:r>
                          </m:e>
                          <m:sup>
                            <m:r>
                              <a:rPr lang="en-US" i="1">
                                <a:latin typeface="Cambria Math" panose="02040503050406030204" pitchFamily="18" charset="0"/>
                              </a:rPr>
                              <m:t>1</m:t>
                            </m:r>
                          </m:sup>
                        </m:sSup>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a:rPr lang="en-US" b="0" i="1" smtClean="0">
                                <a:latin typeface="Cambria Math" panose="02040503050406030204" pitchFamily="18" charset="0"/>
                              </a:rPr>
                              <m:t>𝑑</m:t>
                            </m:r>
                          </m:e>
                        </m:d>
                      </m:e>
                    </m:func>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11</m:t>
                        </m:r>
                      </m:num>
                      <m:den>
                        <m:r>
                          <a:rPr lang="en-US" b="0" i="1" dirty="0" smtClean="0">
                            <a:latin typeface="Cambria Math" panose="02040503050406030204" pitchFamily="18" charset="0"/>
                          </a:rPr>
                          <m:t>3</m:t>
                        </m:r>
                      </m:den>
                    </m:f>
                  </m:oMath>
                </a14:m>
                <a:endParaRPr lang="en-US" dirty="0"/>
              </a:p>
            </p:txBody>
          </p:sp>
        </mc:Choice>
        <mc:Fallback>
          <p:sp>
            <p:nvSpPr>
              <p:cNvPr id="62" name="Rectangle 61"/>
              <p:cNvSpPr>
                <a:spLocks noRot="1" noChangeAspect="1" noMove="1" noResize="1" noEditPoints="1" noAdjustHandles="1" noChangeArrowheads="1" noChangeShapeType="1" noTextEdit="1"/>
              </p:cNvSpPr>
              <p:nvPr/>
            </p:nvSpPr>
            <p:spPr>
              <a:xfrm>
                <a:off x="4486270" y="1760325"/>
                <a:ext cx="4572000" cy="1781193"/>
              </a:xfrm>
              <a:prstGeom prst="rect">
                <a:avLst/>
              </a:prstGeom>
              <a:blipFill rotWithShape="0">
                <a:blip r:embed="rId3"/>
                <a:stretch>
                  <a:fillRect l="-12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0" name="Rectangle 109"/>
              <p:cNvSpPr/>
              <p:nvPr/>
            </p:nvSpPr>
            <p:spPr>
              <a:xfrm>
                <a:off x="193483" y="1760325"/>
                <a:ext cx="4572000" cy="160909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b="0" i="1" smtClean="0">
                                  <a:latin typeface="Cambria Math" panose="02040503050406030204" pitchFamily="18" charset="0"/>
                                </a:rPr>
                                <m:t>𝑝</m:t>
                              </m:r>
                            </m:lim>
                          </m:limLow>
                        </m:fName>
                        <m:e>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1</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∗2+</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∗1</m:t>
                          </m:r>
                        </m:e>
                      </m:func>
                    </m:oMath>
                  </m:oMathPara>
                </a14:m>
                <a:endParaRPr lang="en-US" dirty="0"/>
              </a:p>
              <a:p>
                <a:pPr algn="ctr"/>
                <a:r>
                  <a:rPr lang="en-US" dirty="0" err="1"/>
                  <a:t>s.t.</a:t>
                </a:r>
                <a14:m>
                  <m:oMath xmlns:m="http://schemas.openxmlformats.org/officeDocument/2006/math">
                    <m:r>
                      <a:rPr lang="en-US">
                        <a:latin typeface="Cambria Math" panose="02040503050406030204" pitchFamily="18" charset="0"/>
                      </a:rPr>
                      <m:t>0≤</m:t>
                    </m:r>
                    <m:r>
                      <a:rPr lang="en-US" i="1">
                        <a:latin typeface="Cambria Math" panose="02040503050406030204" pitchFamily="18" charset="0"/>
                      </a:rPr>
                      <m:t>𝑝</m:t>
                    </m:r>
                    <m:r>
                      <a:rPr lang="en-US" i="1">
                        <a:latin typeface="Cambria Math" panose="02040503050406030204" pitchFamily="18" charset="0"/>
                      </a:rPr>
                      <m:t>≤1</m:t>
                    </m:r>
                  </m:oMath>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𝑐</m:t>
                          </m:r>
                        </m:sub>
                        <m:sup>
                          <m:r>
                            <a:rPr lang="en-US" i="1">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∗0</m:t>
                      </m:r>
                      <m:r>
                        <a:rPr lang="en-US" b="0" i="1" smtClean="0">
                          <a:latin typeface="Cambria Math" panose="02040503050406030204" pitchFamily="18" charset="0"/>
                        </a:rPr>
                        <m:t>≥</m:t>
                      </m:r>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𝑑</m:t>
                          </m:r>
                        </m:sub>
                        <m:sup>
                          <m:r>
                            <a:rPr lang="en-US" i="1">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∗0+</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∗2</m:t>
                      </m:r>
                    </m:oMath>
                  </m:oMathPara>
                </a14:m>
                <a:endParaRPr lang="en-US" dirty="0"/>
              </a:p>
              <a:p>
                <a:r>
                  <a:rPr lang="en-US" dirty="0" smtClean="0"/>
                  <a:t>Get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=1, </m:t>
                    </m:r>
                    <m:r>
                      <a:rPr lang="en-US" i="1">
                        <a:latin typeface="Cambria Math" panose="02040503050406030204" pitchFamily="18" charset="0"/>
                      </a:rPr>
                      <m:t>𝐸</m:t>
                    </m:r>
                    <m:sSup>
                      <m:sSupPr>
                        <m:ctrlPr>
                          <a:rPr lang="en-US" i="1">
                            <a:latin typeface="Cambria Math" panose="02040503050406030204" pitchFamily="18" charset="0"/>
                          </a:rPr>
                        </m:ctrlPr>
                      </m:sSupPr>
                      <m:e>
                        <m:r>
                          <a:rPr lang="en-US" i="1">
                            <a:latin typeface="Cambria Math" panose="02040503050406030204" pitchFamily="18" charset="0"/>
                          </a:rPr>
                          <m:t>𝑈</m:t>
                        </m:r>
                      </m:e>
                      <m:sup>
                        <m:r>
                          <a:rPr lang="en-US" i="1">
                            <a:latin typeface="Cambria Math" panose="02040503050406030204" pitchFamily="18" charset="0"/>
                          </a:rPr>
                          <m:t>1</m:t>
                        </m:r>
                      </m:sup>
                    </m:sSup>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a:rPr lang="en-US" b="0" i="1" smtClean="0">
                            <a:latin typeface="Cambria Math" panose="02040503050406030204" pitchFamily="18" charset="0"/>
                          </a:rPr>
                          <m:t>𝑐</m:t>
                        </m:r>
                      </m:e>
                    </m:d>
                    <m:r>
                      <a:rPr lang="en-US" b="0" i="1" dirty="0" smtClean="0">
                        <a:latin typeface="Cambria Math" panose="02040503050406030204" pitchFamily="18" charset="0"/>
                      </a:rPr>
                      <m:t>=2</m:t>
                    </m:r>
                  </m:oMath>
                </a14:m>
                <a:endParaRPr lang="en-US" dirty="0"/>
              </a:p>
            </p:txBody>
          </p:sp>
        </mc:Choice>
        <mc:Fallback>
          <p:sp>
            <p:nvSpPr>
              <p:cNvPr id="110" name="Rectangle 109"/>
              <p:cNvSpPr>
                <a:spLocks noRot="1" noChangeAspect="1" noMove="1" noResize="1" noEditPoints="1" noAdjustHandles="1" noChangeArrowheads="1" noChangeShapeType="1" noTextEdit="1"/>
              </p:cNvSpPr>
              <p:nvPr/>
            </p:nvSpPr>
            <p:spPr>
              <a:xfrm>
                <a:off x="193483" y="1760325"/>
                <a:ext cx="4572000" cy="1609095"/>
              </a:xfrm>
              <a:prstGeom prst="rect">
                <a:avLst/>
              </a:prstGeom>
              <a:blipFill rotWithShape="0">
                <a:blip r:embed="rId4"/>
                <a:stretch>
                  <a:fillRect l="-1200" b="-5303"/>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171" y="4351831"/>
            <a:ext cx="2156377" cy="20045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3222390" y="1112857"/>
                <a:ext cx="1973874" cy="369332"/>
              </a:xfrm>
              <a:prstGeom prst="rect">
                <a:avLst/>
              </a:prstGeom>
            </p:spPr>
            <p:txBody>
              <a:bodyPr wrap="none">
                <a:spAutoFit/>
              </a:bodyPr>
              <a:lstStyle/>
              <a:p>
                <a:r>
                  <a:rPr lang="en-US" dirty="0"/>
                  <a:t>Let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,1−</m:t>
                        </m:r>
                        <m:r>
                          <a:rPr lang="en-US" i="1">
                            <a:latin typeface="Cambria Math" panose="02040503050406030204" pitchFamily="18" charset="0"/>
                          </a:rPr>
                          <m:t>𝑝</m:t>
                        </m:r>
                      </m:e>
                    </m:d>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3222390" y="1112857"/>
                <a:ext cx="1973874" cy="369332"/>
              </a:xfrm>
              <a:prstGeom prst="rect">
                <a:avLst/>
              </a:prstGeom>
              <a:blipFill rotWithShape="0">
                <a:blip r:embed="rId7"/>
                <a:stretch>
                  <a:fillRect l="-278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19958" y="1359564"/>
                <a:ext cx="1579728" cy="369332"/>
              </a:xfrm>
              <a:prstGeom prst="rect">
                <a:avLst/>
              </a:prstGeom>
            </p:spPr>
            <p:txBody>
              <a:bodyPr wrap="none">
                <a:spAutoFit/>
              </a:bodyPr>
              <a:lstStyle/>
              <a:p>
                <a:r>
                  <a:rPr lang="en-US" dirty="0"/>
                  <a:t>If BR is </a:t>
                </a:r>
                <a14:m>
                  <m:oMath xmlns:m="http://schemas.openxmlformats.org/officeDocument/2006/math">
                    <m:r>
                      <a:rPr lang="en-US" i="1">
                        <a:latin typeface="Cambria Math" panose="02040503050406030204" pitchFamily="18" charset="0"/>
                      </a:rPr>
                      <m:t>𝑐</m:t>
                    </m:r>
                  </m:oMath>
                </a14:m>
                <a:r>
                  <a:rPr lang="en-US" dirty="0"/>
                  <a:t>, solve</a:t>
                </a:r>
                <a:endParaRPr lang="en-US" i="1" dirty="0">
                  <a:latin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119958" y="1359564"/>
                <a:ext cx="1579728" cy="369332"/>
              </a:xfrm>
              <a:prstGeom prst="rect">
                <a:avLst/>
              </a:prstGeom>
              <a:blipFill rotWithShape="0">
                <a:blip r:embed="rId8"/>
                <a:stretch>
                  <a:fillRect l="-3475" t="-8197" r="-231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684528" y="1359564"/>
                <a:ext cx="1606978" cy="369332"/>
              </a:xfrm>
              <a:prstGeom prst="rect">
                <a:avLst/>
              </a:prstGeom>
            </p:spPr>
            <p:txBody>
              <a:bodyPr wrap="none">
                <a:spAutoFit/>
              </a:bodyPr>
              <a:lstStyle/>
              <a:p>
                <a:r>
                  <a:rPr lang="en-US" dirty="0"/>
                  <a:t>If BR is </a:t>
                </a:r>
                <a14:m>
                  <m:oMath xmlns:m="http://schemas.openxmlformats.org/officeDocument/2006/math">
                    <m:r>
                      <a:rPr lang="en-US" i="1">
                        <a:latin typeface="Cambria Math" panose="02040503050406030204" pitchFamily="18" charset="0"/>
                      </a:rPr>
                      <m:t>𝑑</m:t>
                    </m:r>
                  </m:oMath>
                </a14:m>
                <a:r>
                  <a:rPr lang="en-US" dirty="0"/>
                  <a:t>, solve</a:t>
                </a:r>
                <a:endParaRPr lang="en-US" i="1" dirty="0">
                  <a:latin typeface="Cambria Math" panose="020405030504060302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684528" y="1359564"/>
                <a:ext cx="1606978" cy="369332"/>
              </a:xfrm>
              <a:prstGeom prst="rect">
                <a:avLst/>
              </a:prstGeom>
              <a:blipFill rotWithShape="0">
                <a:blip r:embed="rId9"/>
                <a:stretch>
                  <a:fillRect l="-3422" t="-8197" r="-2662"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1855807" y="3521651"/>
                <a:ext cx="5554277" cy="1060868"/>
              </a:xfrm>
              <a:prstGeom prst="rect">
                <a:avLst/>
              </a:prstGeom>
              <a:noFill/>
            </p:spPr>
            <p:txBody>
              <a:bodyPr wrap="none" rtlCol="0">
                <a:spAutoFit/>
              </a:bodyPr>
              <a:lstStyle/>
              <a:p>
                <a:r>
                  <a:rPr lang="en-US" dirty="0" smtClean="0"/>
                  <a:t>Compare the optimal objective value, pick the second LP</a:t>
                </a:r>
                <a:r>
                  <a:rPr lang="en-US" dirty="0" smtClean="0"/>
                  <a:t>. </a:t>
                </a:r>
              </a:p>
              <a:p>
                <a:r>
                  <a:rPr lang="en-US" dirty="0" smtClean="0"/>
                  <a:t>So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a14:m>
                <a:r>
                  <a:rPr lang="en-US" dirty="0" smtClean="0"/>
                  <a:t>, SSE </a:t>
                </a:r>
                <a:r>
                  <a:rPr lang="en-US" dirty="0" smtClean="0">
                    <a:solidFill>
                      <a:schemeClr val="tx1"/>
                    </a:solidFill>
                  </a:rPr>
                  <a:t>is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2</m:t>
                            </m:r>
                          </m:num>
                          <m:den>
                            <m:r>
                              <a:rPr lang="en-US" i="1">
                                <a:solidFill>
                                  <a:schemeClr val="tx1"/>
                                </a:solidFill>
                                <a:latin typeface="Cambria Math" panose="02040503050406030204" pitchFamily="18" charset="0"/>
                              </a:rPr>
                              <m:t>3</m:t>
                            </m:r>
                          </m:den>
                        </m:f>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3</m:t>
                            </m:r>
                          </m:den>
                        </m:f>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0</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1</m:t>
                    </m:r>
                    <m:r>
                      <a:rPr lang="en-US" i="1">
                        <a:solidFill>
                          <a:schemeClr val="tx1"/>
                        </a:solidFill>
                        <a:latin typeface="Cambria Math" panose="02040503050406030204" pitchFamily="18" charset="0"/>
                      </a:rPr>
                      <m:t>)</m:t>
                    </m:r>
                  </m:oMath>
                </a14:m>
                <a:endParaRPr lang="en-US" dirty="0">
                  <a:solidFill>
                    <a:schemeClr val="tx1"/>
                  </a:solidFill>
                </a:endParaRPr>
              </a:p>
              <a:p>
                <a:endParaRPr lang="en-US" dirty="0"/>
              </a:p>
            </p:txBody>
          </p:sp>
        </mc:Choice>
        <mc:Fallback>
          <p:sp>
            <p:nvSpPr>
              <p:cNvPr id="22" name="TextBox 21"/>
              <p:cNvSpPr txBox="1">
                <a:spLocks noRot="1" noChangeAspect="1" noMove="1" noResize="1" noEditPoints="1" noAdjustHandles="1" noChangeArrowheads="1" noChangeShapeType="1" noTextEdit="1"/>
              </p:cNvSpPr>
              <p:nvPr/>
            </p:nvSpPr>
            <p:spPr>
              <a:xfrm>
                <a:off x="1855807" y="3521651"/>
                <a:ext cx="5554277" cy="1060868"/>
              </a:xfrm>
              <a:prstGeom prst="rect">
                <a:avLst/>
              </a:prstGeom>
              <a:blipFill rotWithShape="0">
                <a:blip r:embed="rId10"/>
                <a:stretch>
                  <a:fillRect l="-877" t="-3448"/>
                </a:stretch>
              </a:blipFill>
            </p:spPr>
            <p:txBody>
              <a:bodyPr/>
              <a:lstStyle/>
              <a:p>
                <a:r>
                  <a:rPr lang="en-US">
                    <a:noFill/>
                  </a:rPr>
                  <a:t> </a:t>
                </a:r>
              </a:p>
            </p:txBody>
          </p:sp>
        </mc:Fallback>
      </mc:AlternateContent>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348" y="4340396"/>
            <a:ext cx="3000271" cy="2000181"/>
          </a:xfrm>
          <a:prstGeom prst="rect">
            <a:avLst/>
          </a:prstGeom>
        </p:spPr>
      </p:pic>
    </p:spTree>
    <p:extLst>
      <p:ext uri="{BB962C8B-B14F-4D97-AF65-F5344CB8AC3E}">
        <p14:creationId xmlns:p14="http://schemas.microsoft.com/office/powerpoint/2010/main" val="359413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Airport Security</a:t>
            </a:r>
          </a:p>
        </p:txBody>
      </p:sp>
      <p:sp>
        <p:nvSpPr>
          <p:cNvPr id="4" name="Date Placeholder 3"/>
          <p:cNvSpPr>
            <a:spLocks noGrp="1"/>
          </p:cNvSpPr>
          <p:nvPr>
            <p:ph type="dt" sz="half" idx="10"/>
          </p:nvPr>
        </p:nvSpPr>
        <p:spPr/>
        <p:txBody>
          <a:bodyPr/>
          <a:lstStyle/>
          <a:p>
            <a:fld id="{BFF5003D-CE0E-4A8F-B144-C32B33D89716}" type="datetime1">
              <a:rPr lang="en-US" smtClean="0"/>
              <a:t>11/29/2018</a:t>
            </a:fld>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19</a:t>
            </a:fld>
            <a:endParaRPr lang="en-US" dirty="0"/>
          </a:p>
        </p:txBody>
      </p:sp>
      <p:graphicFrame>
        <p:nvGraphicFramePr>
          <p:cNvPr id="7" name="Group 46"/>
          <p:cNvGraphicFramePr>
            <a:graphicFrameLocks/>
          </p:cNvGraphicFramePr>
          <p:nvPr>
            <p:extLst/>
          </p:nvPr>
        </p:nvGraphicFramePr>
        <p:xfrm>
          <a:off x="3053512" y="4481305"/>
          <a:ext cx="4898836" cy="1838555"/>
        </p:xfrm>
        <a:graphic>
          <a:graphicData uri="http://schemas.openxmlformats.org/drawingml/2006/table">
            <a:tbl>
              <a:tblPr firstRow="1" firstCol="1">
                <a:tableStyleId>{2A488322-F2BA-4B5B-9748-0D474271808F}</a:tableStyleId>
              </a:tblPr>
              <a:tblGrid>
                <a:gridCol w="1614890">
                  <a:extLst>
                    <a:ext uri="{9D8B030D-6E8A-4147-A177-3AD203B41FA5}">
                      <a16:colId xmlns="" xmlns:a16="http://schemas.microsoft.com/office/drawing/2014/main" val="20000"/>
                    </a:ext>
                  </a:extLst>
                </a:gridCol>
                <a:gridCol w="1651001">
                  <a:extLst>
                    <a:ext uri="{9D8B030D-6E8A-4147-A177-3AD203B41FA5}">
                      <a16:colId xmlns="" xmlns:a16="http://schemas.microsoft.com/office/drawing/2014/main" val="20001"/>
                    </a:ext>
                  </a:extLst>
                </a:gridCol>
                <a:gridCol w="1632945">
                  <a:extLst>
                    <a:ext uri="{9D8B030D-6E8A-4147-A177-3AD203B41FA5}">
                      <a16:colId xmlns="" xmlns:a16="http://schemas.microsoft.com/office/drawing/2014/main" val="20002"/>
                    </a:ext>
                  </a:extLst>
                </a:gridCol>
              </a:tblGrid>
              <a:tr h="654059">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extLst>
                  <a:ext uri="{0D108BD9-81ED-4DB2-BD59-A6C34878D82A}">
                    <a16:rowId xmlns="" xmlns:a16="http://schemas.microsoft.com/office/drawing/2014/main" val="10000"/>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-3</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-1</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1"/>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4</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2</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2"/>
                  </a:ext>
                </a:extLst>
              </a:tr>
            </a:tbl>
          </a:graphicData>
        </a:graphic>
      </p:graphicFrame>
      <p:sp>
        <p:nvSpPr>
          <p:cNvPr id="8" name="Rectangle 54"/>
          <p:cNvSpPr>
            <a:spLocks noChangeArrowheads="1"/>
          </p:cNvSpPr>
          <p:nvPr/>
        </p:nvSpPr>
        <p:spPr bwMode="auto">
          <a:xfrm>
            <a:off x="5498711" y="4007733"/>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0" name="Rectangle 52"/>
          <p:cNvSpPr>
            <a:spLocks noChangeArrowheads="1"/>
          </p:cNvSpPr>
          <p:nvPr/>
        </p:nvSpPr>
        <p:spPr bwMode="auto">
          <a:xfrm>
            <a:off x="1093761" y="5904205"/>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smtClean="0">
                <a:solidFill>
                  <a:srgbClr val="00B050"/>
                </a:solidFill>
                <a:latin typeface="Times New Roman" panose="02020603050405020304" pitchFamily="18" charset="0"/>
                <a:cs typeface="Times New Roman" panose="02020603050405020304" pitchFamily="18" charset="0"/>
              </a:rPr>
              <a:t>Defender</a:t>
            </a:r>
            <a:endParaRPr lang="en-US" sz="2200" b="1" dirty="0">
              <a:solidFill>
                <a:srgbClr val="00B050"/>
              </a:solidFill>
              <a:latin typeface="Times New Roman" panose="02020603050405020304" pitchFamily="18" charset="0"/>
              <a:cs typeface="Times New Roman" panose="02020603050405020304" pitchFamily="18" charset="0"/>
            </a:endParaRPr>
          </a:p>
        </p:txBody>
      </p:sp>
      <p:pic>
        <p:nvPicPr>
          <p:cNvPr id="11" name="Picture 2" descr="C:\Users\Zhengyu\AppData\Local\Microsoft\Windows\Temporary Internet Files\Content.IE5\RWRE02IQ\MC900280853[1].wmf"/>
          <p:cNvPicPr>
            <a:picLocks noChangeAspect="1" noChangeArrowheads="1"/>
          </p:cNvPicPr>
          <p:nvPr/>
        </p:nvPicPr>
        <p:blipFill>
          <a:blip r:embed="rId2" cstate="print"/>
          <a:srcRect/>
          <a:stretch>
            <a:fillRect/>
          </a:stretch>
        </p:blipFill>
        <p:spPr bwMode="auto">
          <a:xfrm>
            <a:off x="1064933" y="4379496"/>
            <a:ext cx="1158545" cy="1623032"/>
          </a:xfrm>
          <a:prstGeom prst="rect">
            <a:avLst/>
          </a:prstGeom>
          <a:noFill/>
        </p:spPr>
      </p:pic>
      <p:sp>
        <p:nvSpPr>
          <p:cNvPr id="12" name="TextBox 11"/>
          <p:cNvSpPr txBox="1"/>
          <p:nvPr/>
        </p:nvSpPr>
        <p:spPr>
          <a:xfrm>
            <a:off x="2253986" y="5203594"/>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55.6%</a:t>
            </a:r>
            <a:endParaRPr lang="en-US" sz="2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253986" y="5811528"/>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44.4%</a:t>
            </a:r>
            <a:endParaRPr lang="en-US" sz="2200" dirty="0">
              <a:latin typeface="Times New Roman" panose="02020603050405020304" pitchFamily="18" charset="0"/>
              <a:cs typeface="Times New Roman" panose="02020603050405020304" pitchFamily="18" charset="0"/>
            </a:endParaRPr>
          </a:p>
        </p:txBody>
      </p:sp>
      <p:sp>
        <p:nvSpPr>
          <p:cNvPr id="14" name="Oval 13"/>
          <p:cNvSpPr/>
          <p:nvPr/>
        </p:nvSpPr>
        <p:spPr>
          <a:xfrm>
            <a:off x="2218916" y="5092877"/>
            <a:ext cx="959449" cy="127028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7" name="Rectangle 16"/>
              <p:cNvSpPr/>
              <p:nvPr/>
            </p:nvSpPr>
            <p:spPr>
              <a:xfrm>
                <a:off x="3635220" y="1116523"/>
                <a:ext cx="1973874" cy="369332"/>
              </a:xfrm>
              <a:prstGeom prst="rect">
                <a:avLst/>
              </a:prstGeom>
            </p:spPr>
            <p:txBody>
              <a:bodyPr wrap="none">
                <a:spAutoFit/>
              </a:bodyPr>
              <a:lstStyle/>
              <a:p>
                <a:r>
                  <a:rPr lang="en-US" dirty="0"/>
                  <a:t>Let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,1−</m:t>
                        </m:r>
                        <m:r>
                          <a:rPr lang="en-US" i="1">
                            <a:latin typeface="Cambria Math" panose="02040503050406030204" pitchFamily="18" charset="0"/>
                          </a:rPr>
                          <m:t>𝑝</m:t>
                        </m:r>
                      </m:e>
                    </m:d>
                  </m:oMath>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3635220" y="1116523"/>
                <a:ext cx="1973874" cy="369332"/>
              </a:xfrm>
              <a:prstGeom prst="rect">
                <a:avLst/>
              </a:prstGeom>
              <a:blipFill rotWithShape="0">
                <a:blip r:embed="rId5"/>
                <a:stretch>
                  <a:fillRect l="-2469" t="-8197" b="-24590"/>
                </a:stretch>
              </a:blipFill>
            </p:spPr>
            <p:txBody>
              <a:bodyPr/>
              <a:lstStyle/>
              <a:p>
                <a:r>
                  <a:rPr lang="en-US">
                    <a:noFill/>
                  </a:rPr>
                  <a:t> </a:t>
                </a:r>
              </a:p>
            </p:txBody>
          </p:sp>
        </mc:Fallback>
      </mc:AlternateContent>
      <p:sp>
        <p:nvSpPr>
          <p:cNvPr id="18" name="Rectangle 17"/>
          <p:cNvSpPr/>
          <p:nvPr/>
        </p:nvSpPr>
        <p:spPr>
          <a:xfrm>
            <a:off x="1119958" y="1359564"/>
            <a:ext cx="2957413" cy="369332"/>
          </a:xfrm>
          <a:prstGeom prst="rect">
            <a:avLst/>
          </a:prstGeom>
        </p:spPr>
        <p:txBody>
          <a:bodyPr wrap="none">
            <a:spAutoFit/>
          </a:bodyPr>
          <a:lstStyle/>
          <a:p>
            <a:r>
              <a:rPr lang="en-US" dirty="0"/>
              <a:t>If BR </a:t>
            </a:r>
            <a:r>
              <a:rPr lang="en-US" dirty="0" smtClean="0"/>
              <a:t>is attack target #1, </a:t>
            </a:r>
            <a:r>
              <a:rPr lang="en-US" dirty="0"/>
              <a:t>solve</a:t>
            </a:r>
            <a:endParaRPr lang="en-US" i="1" dirty="0">
              <a:latin typeface="Cambria Math" panose="02040503050406030204" pitchFamily="18" charset="0"/>
            </a:endParaRPr>
          </a:p>
        </p:txBody>
      </p:sp>
      <p:sp>
        <p:nvSpPr>
          <p:cNvPr id="19" name="Rectangle 18"/>
          <p:cNvSpPr/>
          <p:nvPr/>
        </p:nvSpPr>
        <p:spPr>
          <a:xfrm>
            <a:off x="5684528" y="1359564"/>
            <a:ext cx="2944589" cy="369332"/>
          </a:xfrm>
          <a:prstGeom prst="rect">
            <a:avLst/>
          </a:prstGeom>
        </p:spPr>
        <p:txBody>
          <a:bodyPr wrap="none">
            <a:spAutoFit/>
          </a:bodyPr>
          <a:lstStyle/>
          <a:p>
            <a:r>
              <a:rPr lang="en-US" dirty="0"/>
              <a:t>If BR </a:t>
            </a:r>
            <a:r>
              <a:rPr lang="en-US" dirty="0" smtClean="0"/>
              <a:t>is attack </a:t>
            </a:r>
            <a:r>
              <a:rPr lang="en-US" dirty="0"/>
              <a:t>target </a:t>
            </a:r>
            <a:r>
              <a:rPr lang="en-US" dirty="0" smtClean="0"/>
              <a:t>#2, </a:t>
            </a:r>
            <a:r>
              <a:rPr lang="en-US" dirty="0"/>
              <a:t>solve</a:t>
            </a:r>
            <a:endParaRPr lang="en-US" i="1" dirty="0">
              <a:latin typeface="Cambria Math" panose="02040503050406030204" pitchFamily="18" charset="0"/>
            </a:endParaRPr>
          </a:p>
        </p:txBody>
      </p:sp>
    </p:spTree>
    <p:extLst>
      <p:ext uri="{BB962C8B-B14F-4D97-AF65-F5344CB8AC3E}">
        <p14:creationId xmlns:p14="http://schemas.microsoft.com/office/powerpoint/2010/main" val="2424356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A game in </a:t>
                </a:r>
                <a:r>
                  <a:rPr lang="en-US" dirty="0">
                    <a:solidFill>
                      <a:srgbClr val="0070C0"/>
                    </a:solidFill>
                  </a:rPr>
                  <a:t>normal form </a:t>
                </a:r>
                <a:r>
                  <a:rPr lang="en-US" dirty="0"/>
                  <a:t>consists of</a:t>
                </a:r>
              </a:p>
              <a:p>
                <a:pPr lvl="1"/>
                <a:r>
                  <a:rPr lang="en-US" dirty="0"/>
                  <a:t>Set of players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𝑛</m:t>
                        </m:r>
                      </m:e>
                    </m:d>
                  </m:oMath>
                </a14:m>
                <a:endParaRPr lang="en-US" dirty="0"/>
              </a:p>
              <a:p>
                <a:pPr lvl="1"/>
                <a:r>
                  <a:rPr lang="en-US" dirty="0"/>
                  <a:t>Set of strategies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e>
                    </m:nary>
                  </m:oMath>
                </a14:m>
                <a:endParaRPr lang="en-US" dirty="0"/>
              </a:p>
              <a:p>
                <a:pPr lvl="1"/>
                <a:r>
                  <a:rPr lang="en-US" dirty="0"/>
                  <a:t>Payoffs / Utility functions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𝑆</m:t>
                    </m:r>
                    <m:r>
                      <a:rPr lang="en-US" i="1">
                        <a:latin typeface="Cambria Math" panose="02040503050406030204" pitchFamily="18" charset="0"/>
                      </a:rPr>
                      <m:t>→</m:t>
                    </m:r>
                    <m:r>
                      <a:rPr lang="en-US" i="1">
                        <a:latin typeface="Cambria Math" panose="02040503050406030204" pitchFamily="18" charset="0"/>
                      </a:rPr>
                      <m:t>𝑅</m:t>
                    </m:r>
                  </m:oMath>
                </a14:m>
                <a:endParaRPr lang="en-US" dirty="0"/>
              </a:p>
              <a:p>
                <a:pPr lvl="1"/>
                <a:r>
                  <a:rPr lang="en-US" dirty="0" smtClean="0"/>
                  <a:t>Players </a:t>
                </a:r>
                <a:r>
                  <a:rPr lang="en-US" dirty="0"/>
                  <a:t>move simultaneously</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a:t>
            </a:fld>
            <a:endParaRPr lang="en-US" dirty="0"/>
          </a:p>
        </p:txBody>
      </p:sp>
      <p:graphicFrame>
        <p:nvGraphicFramePr>
          <p:cNvPr id="7" name="Content Placeholder 7"/>
          <p:cNvGraphicFramePr>
            <a:graphicFrameLocks/>
          </p:cNvGraphicFramePr>
          <p:nvPr>
            <p:extLst>
              <p:ext uri="{D42A27DB-BD31-4B8C-83A1-F6EECF244321}">
                <p14:modId xmlns:p14="http://schemas.microsoft.com/office/powerpoint/2010/main" val="1076695353"/>
              </p:ext>
            </p:extLst>
          </p:nvPr>
        </p:nvGraphicFramePr>
        <p:xfrm>
          <a:off x="522791" y="3556948"/>
          <a:ext cx="8229934" cy="2672080"/>
        </p:xfrm>
        <a:graphic>
          <a:graphicData uri="http://schemas.openxmlformats.org/drawingml/2006/table">
            <a:tbl>
              <a:tblPr firstRow="1" bandRow="1">
                <a:tableStyleId>{6E25E649-3F16-4E02-A733-19D2CDBF48F0}</a:tableStyleId>
              </a:tblPr>
              <a:tblGrid>
                <a:gridCol w="3139004"/>
                <a:gridCol w="5090930"/>
              </a:tblGrid>
              <a:tr h="370840">
                <a:tc>
                  <a:txBody>
                    <a:bodyPr/>
                    <a:lstStyle/>
                    <a:p>
                      <a:r>
                        <a:rPr lang="en-US" dirty="0" smtClean="0"/>
                        <a:t>Solution Concepts</a:t>
                      </a:r>
                      <a:endParaRPr lang="en-US" dirty="0"/>
                    </a:p>
                  </a:txBody>
                  <a:tcPr marL="88935" marR="88935"/>
                </a:tc>
                <a:tc>
                  <a:txBody>
                    <a:bodyPr/>
                    <a:lstStyle/>
                    <a:p>
                      <a:r>
                        <a:rPr lang="en-US" dirty="0" smtClean="0"/>
                        <a:t>How to Find/Compute</a:t>
                      </a:r>
                      <a:endParaRPr lang="en-US" dirty="0"/>
                    </a:p>
                  </a:txBody>
                  <a:tcPr marL="88935" marR="88935"/>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Dominant Strategy Equilibrium</a:t>
                      </a:r>
                    </a:p>
                  </a:txBody>
                  <a:tcPr marL="88935" marR="88935"/>
                </a:tc>
                <a:tc>
                  <a:txBody>
                    <a:bodyPr/>
                    <a:lstStyle/>
                    <a:p>
                      <a:r>
                        <a:rPr lang="en-US" dirty="0" smtClean="0"/>
                        <a:t>Brute</a:t>
                      </a:r>
                      <a:r>
                        <a:rPr lang="en-US" baseline="0" dirty="0" smtClean="0"/>
                        <a:t> Force Enumeration</a:t>
                      </a:r>
                      <a:endParaRPr lang="en-US" dirty="0"/>
                    </a:p>
                  </a:txBody>
                  <a:tcPr marL="88935" marR="88935"/>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Pure Strategy</a:t>
                      </a:r>
                      <a:r>
                        <a:rPr lang="en-US" baseline="0" dirty="0" smtClean="0"/>
                        <a:t> Nash Equilibrium</a:t>
                      </a:r>
                      <a:endParaRPr lang="en-US" dirty="0" smtClean="0"/>
                    </a:p>
                  </a:txBody>
                  <a:tcPr marL="88935" marR="88935"/>
                </a:tc>
                <a:tc>
                  <a:txBody>
                    <a:bodyPr/>
                    <a:lstStyle/>
                    <a:p>
                      <a:r>
                        <a:rPr lang="en-US" dirty="0" smtClean="0"/>
                        <a:t>Iterative Elimination, Brute</a:t>
                      </a:r>
                      <a:r>
                        <a:rPr lang="en-US" baseline="0" dirty="0" smtClean="0"/>
                        <a:t> Force Enumeration</a:t>
                      </a:r>
                      <a:endParaRPr lang="en-US" dirty="0"/>
                    </a:p>
                  </a:txBody>
                  <a:tcPr marL="88935" marR="88935"/>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Mixed Strategy Nash</a:t>
                      </a:r>
                      <a:r>
                        <a:rPr lang="en-US" baseline="0" dirty="0" smtClean="0"/>
                        <a:t> Equilibrium</a:t>
                      </a:r>
                      <a:endParaRPr lang="en-US" dirty="0" smtClean="0"/>
                    </a:p>
                  </a:txBody>
                  <a:tcPr marL="88935" marR="88935"/>
                </a:tc>
                <a:tc>
                  <a:txBody>
                    <a:bodyPr/>
                    <a:lstStyle/>
                    <a:p>
                      <a:r>
                        <a:rPr lang="en-US" dirty="0" smtClean="0"/>
                        <a:t>Same</a:t>
                      </a:r>
                      <a:r>
                        <a:rPr lang="en-US" baseline="0" dirty="0" smtClean="0"/>
                        <a:t> as Minimax/</a:t>
                      </a:r>
                      <a:r>
                        <a:rPr lang="en-US" baseline="0" dirty="0" err="1" smtClean="0"/>
                        <a:t>Maximin</a:t>
                      </a:r>
                      <a:r>
                        <a:rPr lang="en-US" baseline="0" dirty="0" smtClean="0"/>
                        <a:t> for two-player zero-sum games</a:t>
                      </a:r>
                    </a:p>
                    <a:p>
                      <a:r>
                        <a:rPr lang="en-US" baseline="0" dirty="0" smtClean="0"/>
                        <a:t>Support Enumeration Method for two-player general-sum games</a:t>
                      </a:r>
                      <a:endParaRPr lang="en-US" dirty="0"/>
                    </a:p>
                  </a:txBody>
                  <a:tcPr marL="88935" marR="88935"/>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Minimax/</a:t>
                      </a:r>
                      <a:r>
                        <a:rPr lang="en-US" dirty="0" err="1" smtClean="0"/>
                        <a:t>Maximin</a:t>
                      </a:r>
                      <a:endParaRPr lang="en-US" dirty="0" smtClean="0"/>
                    </a:p>
                  </a:txBody>
                  <a:tcPr marL="88935" marR="88935"/>
                </a:tc>
                <a:tc>
                  <a:txBody>
                    <a:bodyPr/>
                    <a:lstStyle/>
                    <a:p>
                      <a:r>
                        <a:rPr lang="en-US" dirty="0" smtClean="0"/>
                        <a:t>Linear Programming</a:t>
                      </a:r>
                      <a:endParaRPr lang="en-US" dirty="0"/>
                    </a:p>
                  </a:txBody>
                  <a:tcPr marL="88935" marR="88935"/>
                </a:tc>
              </a:tr>
            </a:tbl>
          </a:graphicData>
        </a:graphic>
      </p:graphicFrame>
    </p:spTree>
    <p:extLst>
      <p:ext uri="{BB962C8B-B14F-4D97-AF65-F5344CB8AC3E}">
        <p14:creationId xmlns:p14="http://schemas.microsoft.com/office/powerpoint/2010/main" val="593340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Airport Security</a:t>
            </a:r>
          </a:p>
        </p:txBody>
      </p:sp>
      <p:sp>
        <p:nvSpPr>
          <p:cNvPr id="4" name="Date Placeholder 3"/>
          <p:cNvSpPr>
            <a:spLocks noGrp="1"/>
          </p:cNvSpPr>
          <p:nvPr>
            <p:ph type="dt" sz="half" idx="10"/>
          </p:nvPr>
        </p:nvSpPr>
        <p:spPr/>
        <p:txBody>
          <a:bodyPr/>
          <a:lstStyle/>
          <a:p>
            <a:fld id="{BFF5003D-CE0E-4A8F-B144-C32B33D89716}" type="datetime1">
              <a:rPr lang="en-US" smtClean="0"/>
              <a:t>11/29/2018</a:t>
            </a:fld>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20</a:t>
            </a:fld>
            <a:endParaRPr lang="en-US" dirty="0"/>
          </a:p>
        </p:txBody>
      </p:sp>
      <p:graphicFrame>
        <p:nvGraphicFramePr>
          <p:cNvPr id="7" name="Group 46"/>
          <p:cNvGraphicFramePr>
            <a:graphicFrameLocks/>
          </p:cNvGraphicFramePr>
          <p:nvPr>
            <p:extLst/>
          </p:nvPr>
        </p:nvGraphicFramePr>
        <p:xfrm>
          <a:off x="3053512" y="4481305"/>
          <a:ext cx="4898836" cy="1838555"/>
        </p:xfrm>
        <a:graphic>
          <a:graphicData uri="http://schemas.openxmlformats.org/drawingml/2006/table">
            <a:tbl>
              <a:tblPr firstRow="1" firstCol="1">
                <a:tableStyleId>{2A488322-F2BA-4B5B-9748-0D474271808F}</a:tableStyleId>
              </a:tblPr>
              <a:tblGrid>
                <a:gridCol w="1614890">
                  <a:extLst>
                    <a:ext uri="{9D8B030D-6E8A-4147-A177-3AD203B41FA5}">
                      <a16:colId xmlns="" xmlns:a16="http://schemas.microsoft.com/office/drawing/2014/main" val="20000"/>
                    </a:ext>
                  </a:extLst>
                </a:gridCol>
                <a:gridCol w="1651001">
                  <a:extLst>
                    <a:ext uri="{9D8B030D-6E8A-4147-A177-3AD203B41FA5}">
                      <a16:colId xmlns="" xmlns:a16="http://schemas.microsoft.com/office/drawing/2014/main" val="20001"/>
                    </a:ext>
                  </a:extLst>
                </a:gridCol>
                <a:gridCol w="1632945">
                  <a:extLst>
                    <a:ext uri="{9D8B030D-6E8A-4147-A177-3AD203B41FA5}">
                      <a16:colId xmlns="" xmlns:a16="http://schemas.microsoft.com/office/drawing/2014/main" val="20002"/>
                    </a:ext>
                  </a:extLst>
                </a:gridCol>
              </a:tblGrid>
              <a:tr h="654059">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extLst>
                  <a:ext uri="{0D108BD9-81ED-4DB2-BD59-A6C34878D82A}">
                    <a16:rowId xmlns="" xmlns:a16="http://schemas.microsoft.com/office/drawing/2014/main" val="10000"/>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-3</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-1</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1"/>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4</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2</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2"/>
                  </a:ext>
                </a:extLst>
              </a:tr>
            </a:tbl>
          </a:graphicData>
        </a:graphic>
      </p:graphicFrame>
      <p:sp>
        <p:nvSpPr>
          <p:cNvPr id="8" name="Rectangle 54"/>
          <p:cNvSpPr>
            <a:spLocks noChangeArrowheads="1"/>
          </p:cNvSpPr>
          <p:nvPr/>
        </p:nvSpPr>
        <p:spPr bwMode="auto">
          <a:xfrm>
            <a:off x="5498711" y="4007733"/>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0" name="Rectangle 52"/>
          <p:cNvSpPr>
            <a:spLocks noChangeArrowheads="1"/>
          </p:cNvSpPr>
          <p:nvPr/>
        </p:nvSpPr>
        <p:spPr bwMode="auto">
          <a:xfrm>
            <a:off x="1093761" y="5904205"/>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smtClean="0">
                <a:solidFill>
                  <a:srgbClr val="00B050"/>
                </a:solidFill>
                <a:latin typeface="Times New Roman" panose="02020603050405020304" pitchFamily="18" charset="0"/>
                <a:cs typeface="Times New Roman" panose="02020603050405020304" pitchFamily="18" charset="0"/>
              </a:rPr>
              <a:t>Defender</a:t>
            </a:r>
            <a:endParaRPr lang="en-US" sz="2200" b="1" dirty="0">
              <a:solidFill>
                <a:srgbClr val="00B050"/>
              </a:solidFill>
              <a:latin typeface="Times New Roman" panose="02020603050405020304" pitchFamily="18" charset="0"/>
              <a:cs typeface="Times New Roman" panose="02020603050405020304" pitchFamily="18" charset="0"/>
            </a:endParaRPr>
          </a:p>
        </p:txBody>
      </p:sp>
      <p:pic>
        <p:nvPicPr>
          <p:cNvPr id="11" name="Picture 2" descr="C:\Users\Zhengyu\AppData\Local\Microsoft\Windows\Temporary Internet Files\Content.IE5\RWRE02IQ\MC900280853[1].wmf"/>
          <p:cNvPicPr>
            <a:picLocks noChangeAspect="1" noChangeArrowheads="1"/>
          </p:cNvPicPr>
          <p:nvPr/>
        </p:nvPicPr>
        <p:blipFill>
          <a:blip r:embed="rId2" cstate="print"/>
          <a:srcRect/>
          <a:stretch>
            <a:fillRect/>
          </a:stretch>
        </p:blipFill>
        <p:spPr bwMode="auto">
          <a:xfrm>
            <a:off x="1064933" y="4379496"/>
            <a:ext cx="1158545" cy="1623032"/>
          </a:xfrm>
          <a:prstGeom prst="rect">
            <a:avLst/>
          </a:prstGeom>
          <a:noFill/>
        </p:spPr>
      </p:pic>
      <p:sp>
        <p:nvSpPr>
          <p:cNvPr id="12" name="TextBox 11"/>
          <p:cNvSpPr txBox="1"/>
          <p:nvPr/>
        </p:nvSpPr>
        <p:spPr>
          <a:xfrm>
            <a:off x="2253986" y="5203594"/>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55.6%</a:t>
            </a:r>
            <a:endParaRPr lang="en-US" sz="2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253986" y="5811528"/>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44.4%</a:t>
            </a:r>
            <a:endParaRPr lang="en-US" sz="2200" dirty="0">
              <a:latin typeface="Times New Roman" panose="02020603050405020304" pitchFamily="18" charset="0"/>
              <a:cs typeface="Times New Roman" panose="02020603050405020304" pitchFamily="18" charset="0"/>
            </a:endParaRPr>
          </a:p>
        </p:txBody>
      </p:sp>
      <p:sp>
        <p:nvSpPr>
          <p:cNvPr id="14" name="Oval 13"/>
          <p:cNvSpPr/>
          <p:nvPr/>
        </p:nvSpPr>
        <p:spPr>
          <a:xfrm>
            <a:off x="2218916" y="5092877"/>
            <a:ext cx="959449" cy="127028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15" name="Rectangle 14"/>
              <p:cNvSpPr/>
              <p:nvPr/>
            </p:nvSpPr>
            <p:spPr>
              <a:xfrm>
                <a:off x="0" y="1751558"/>
                <a:ext cx="4572000" cy="178119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b="0" i="1" smtClean="0">
                                  <a:latin typeface="Cambria Math" panose="02040503050406030204" pitchFamily="18" charset="0"/>
                                </a:rPr>
                                <m:t>𝑝</m:t>
                              </m:r>
                            </m:lim>
                          </m:limLow>
                        </m:fName>
                        <m:e>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𝑑𝑒𝑓</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∗5+</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m:t>
                          </m:r>
                          <m:r>
                            <a:rPr lang="en-US" b="0" i="1" smtClean="0">
                              <a:latin typeface="Cambria Math" panose="02040503050406030204" pitchFamily="18" charset="0"/>
                            </a:rPr>
                            <m:t>(−5)</m:t>
                          </m:r>
                          <m:r>
                            <m:rPr>
                              <m:nor/>
                            </m:rPr>
                            <a:rPr lang="en-US" dirty="0"/>
                            <m:t> </m:t>
                          </m:r>
                        </m:e>
                      </m:func>
                    </m:oMath>
                  </m:oMathPara>
                </a14:m>
                <a:endParaRPr lang="en-US" dirty="0"/>
              </a:p>
              <a:p>
                <a:pPr algn="ctr"/>
                <a:r>
                  <a:rPr lang="en-US" dirty="0" err="1"/>
                  <a:t>s.t.</a:t>
                </a:r>
                <a:r>
                  <a:rPr lang="en-US" dirty="0"/>
                  <a:t> </a:t>
                </a:r>
                <a14:m>
                  <m:oMath xmlns:m="http://schemas.openxmlformats.org/officeDocument/2006/math">
                    <m:r>
                      <a:rPr lang="en-US" b="0" i="0" smtClean="0">
                        <a:latin typeface="Cambria Math" panose="02040503050406030204" pitchFamily="18" charset="0"/>
                      </a:rPr>
                      <m:t>0≤</m:t>
                    </m:r>
                    <m:r>
                      <a:rPr lang="en-US" b="0" i="1" smtClean="0">
                        <a:latin typeface="Cambria Math" panose="02040503050406030204" pitchFamily="18" charset="0"/>
                      </a:rPr>
                      <m:t>𝑝</m:t>
                    </m:r>
                    <m:r>
                      <a:rPr lang="en-US" b="0" i="1" smtClean="0">
                        <a:latin typeface="Cambria Math" panose="02040503050406030204" pitchFamily="18" charset="0"/>
                      </a:rPr>
                      <m:t>≤1</m:t>
                    </m:r>
                  </m:oMath>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1</m:t>
                          </m:r>
                        </m:sub>
                        <m:sup>
                          <m:r>
                            <a:rPr lang="en-US" b="0" i="1" smtClean="0">
                              <a:latin typeface="Cambria Math" panose="02040503050406030204" pitchFamily="18" charset="0"/>
                            </a:rPr>
                            <m:t>𝑎𝑡𝑡</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∗(−3)+</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m:t>
                      </m:r>
                      <m:r>
                        <a:rPr lang="en-US" b="0" i="1" smtClean="0">
                          <a:latin typeface="Cambria Math" panose="02040503050406030204" pitchFamily="18" charset="0"/>
                        </a:rPr>
                        <m:t>4</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2</m:t>
                          </m:r>
                        </m:sub>
                        <m:sup>
                          <m:r>
                            <a:rPr lang="en-US" b="0" i="1" smtClean="0">
                              <a:latin typeface="Cambria Math" panose="02040503050406030204" pitchFamily="18" charset="0"/>
                            </a:rPr>
                            <m:t>𝑎𝑡𝑡</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m:t>
                      </m:r>
                      <m:r>
                        <a:rPr lang="en-US" b="0" i="1" smtClean="0">
                          <a:latin typeface="Cambria Math" panose="02040503050406030204" pitchFamily="18" charset="0"/>
                        </a:rPr>
                        <m:t>(−1)</m:t>
                      </m:r>
                    </m:oMath>
                  </m:oMathPara>
                </a14:m>
                <a:endParaRPr lang="en-US" dirty="0"/>
              </a:p>
              <a:p>
                <a:r>
                  <a:rPr lang="en-US" dirty="0" smtClean="0"/>
                  <a:t>Get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=0.556,</m:t>
                    </m:r>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𝑝</m:t>
                            </m:r>
                          </m:lim>
                        </m:limLow>
                      </m:fName>
                      <m:e>
                        <m:r>
                          <a:rPr lang="en-US" i="1">
                            <a:latin typeface="Cambria Math" panose="02040503050406030204" pitchFamily="18" charset="0"/>
                          </a:rPr>
                          <m:t>𝐸</m:t>
                        </m:r>
                        <m:sSup>
                          <m:sSupPr>
                            <m:ctrlPr>
                              <a:rPr lang="en-US" i="1">
                                <a:latin typeface="Cambria Math" panose="02040503050406030204" pitchFamily="18" charset="0"/>
                              </a:rPr>
                            </m:ctrlPr>
                          </m:sSupPr>
                          <m:e>
                            <m:r>
                              <a:rPr lang="en-US" i="1">
                                <a:latin typeface="Cambria Math" panose="02040503050406030204" pitchFamily="18" charset="0"/>
                              </a:rPr>
                              <m:t>𝑈</m:t>
                            </m:r>
                          </m:e>
                          <m:sup>
                            <m:r>
                              <a:rPr lang="en-US" b="0" i="1" smtClean="0">
                                <a:latin typeface="Cambria Math" panose="02040503050406030204" pitchFamily="18" charset="0"/>
                              </a:rPr>
                              <m:t>𝑑𝑒𝑓</m:t>
                            </m:r>
                          </m:sup>
                        </m:sSup>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,1</m:t>
                            </m:r>
                          </m:e>
                        </m:d>
                      </m:e>
                    </m:func>
                    <m:r>
                      <a:rPr lang="en-US" b="0" i="1" dirty="0" smtClean="0">
                        <a:latin typeface="Cambria Math" panose="02040503050406030204" pitchFamily="18" charset="0"/>
                      </a:rPr>
                      <m:t>=0.56</m:t>
                    </m:r>
                  </m:oMath>
                </a14:m>
                <a:endParaRPr lang="en-US" dirty="0"/>
              </a:p>
            </p:txBody>
          </p:sp>
        </mc:Choice>
        <mc:Fallback>
          <p:sp>
            <p:nvSpPr>
              <p:cNvPr id="15" name="Rectangle 14"/>
              <p:cNvSpPr>
                <a:spLocks noRot="1" noChangeAspect="1" noMove="1" noResize="1" noEditPoints="1" noAdjustHandles="1" noChangeArrowheads="1" noChangeShapeType="1" noTextEdit="1"/>
              </p:cNvSpPr>
              <p:nvPr/>
            </p:nvSpPr>
            <p:spPr>
              <a:xfrm>
                <a:off x="0" y="1751558"/>
                <a:ext cx="4572000" cy="1781193"/>
              </a:xfrm>
              <a:prstGeom prst="rect">
                <a:avLst/>
              </a:prstGeom>
              <a:blipFill rotWithShape="0">
                <a:blip r:embed="rId3"/>
                <a:stretch>
                  <a:fillRect l="-10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4572000" y="1728896"/>
                <a:ext cx="4572000" cy="172989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b="0" i="1" smtClean="0">
                                  <a:latin typeface="Cambria Math" panose="02040503050406030204" pitchFamily="18" charset="0"/>
                                </a:rPr>
                                <m:t>𝑝</m:t>
                              </m:r>
                            </m:lim>
                          </m:limLow>
                        </m:fName>
                        <m:e>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𝑑𝑒𝑓</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,2</m:t>
                              </m:r>
                            </m:e>
                          </m:d>
                          <m:r>
                            <a:rPr lang="en-US" b="0" i="1" smtClean="0">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m:t>
                          </m:r>
                          <m:r>
                            <a:rPr lang="en-US" b="0" i="1" smtClean="0">
                              <a:latin typeface="Cambria Math" panose="02040503050406030204" pitchFamily="18" charset="0"/>
                            </a:rPr>
                            <m:t>2</m:t>
                          </m:r>
                        </m:e>
                      </m:func>
                    </m:oMath>
                  </m:oMathPara>
                </a14:m>
                <a:endParaRPr lang="en-US" dirty="0"/>
              </a:p>
              <a:p>
                <a:pPr algn="ctr"/>
                <a:r>
                  <a:rPr lang="en-US" dirty="0" err="1"/>
                  <a:t>s.t.</a:t>
                </a:r>
                <a14:m>
                  <m:oMath xmlns:m="http://schemas.openxmlformats.org/officeDocument/2006/math">
                    <m:r>
                      <a:rPr lang="en-US">
                        <a:latin typeface="Cambria Math" panose="02040503050406030204" pitchFamily="18" charset="0"/>
                      </a:rPr>
                      <m:t>0≤</m:t>
                    </m:r>
                    <m:r>
                      <a:rPr lang="en-US" i="1">
                        <a:latin typeface="Cambria Math" panose="02040503050406030204" pitchFamily="18" charset="0"/>
                      </a:rPr>
                      <m:t>𝑝</m:t>
                    </m:r>
                    <m:r>
                      <a:rPr lang="en-US" i="1">
                        <a:latin typeface="Cambria Math" panose="02040503050406030204" pitchFamily="18" charset="0"/>
                      </a:rPr>
                      <m:t>≤1</m:t>
                    </m:r>
                  </m:oMath>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2</m:t>
                          </m:r>
                        </m:sub>
                        <m:sup>
                          <m:r>
                            <a:rPr lang="en-US" b="0" i="1" smtClean="0">
                              <a:latin typeface="Cambria Math" panose="02040503050406030204" pitchFamily="18" charset="0"/>
                            </a:rPr>
                            <m:t>𝑎𝑡𝑡</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𝐸</m:t>
                      </m:r>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b="0" i="1" smtClean="0">
                              <a:latin typeface="Cambria Math" panose="02040503050406030204" pitchFamily="18" charset="0"/>
                            </a:rPr>
                            <m:t>1</m:t>
                          </m:r>
                        </m:sub>
                        <m:sup>
                          <m:r>
                            <a:rPr lang="en-US" b="0" i="1" smtClean="0">
                              <a:latin typeface="Cambria Math" panose="02040503050406030204" pitchFamily="18" charset="0"/>
                            </a:rPr>
                            <m:t>𝑎𝑡𝑡</m:t>
                          </m:r>
                        </m:sup>
                      </m:sSubSup>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∗(−3)+</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𝑝</m:t>
                          </m:r>
                        </m:e>
                      </m:d>
                      <m:r>
                        <a:rPr lang="en-US" i="1">
                          <a:latin typeface="Cambria Math" panose="02040503050406030204" pitchFamily="18" charset="0"/>
                        </a:rPr>
                        <m:t>∗</m:t>
                      </m:r>
                      <m:r>
                        <a:rPr lang="en-US" b="0" i="1" smtClean="0">
                          <a:latin typeface="Cambria Math" panose="02040503050406030204" pitchFamily="18" charset="0"/>
                        </a:rPr>
                        <m:t>4</m:t>
                      </m:r>
                    </m:oMath>
                  </m:oMathPara>
                </a14:m>
                <a:endParaRPr lang="en-US" dirty="0"/>
              </a:p>
              <a:p>
                <a:r>
                  <a:rPr lang="en-US" dirty="0" smtClean="0"/>
                  <a:t>Get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=0.556,</m:t>
                    </m:r>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𝑝</m:t>
                            </m:r>
                          </m:lim>
                        </m:limLow>
                      </m:fName>
                      <m:e>
                        <m:r>
                          <a:rPr lang="en-US" i="1">
                            <a:latin typeface="Cambria Math" panose="02040503050406030204" pitchFamily="18" charset="0"/>
                          </a:rPr>
                          <m:t>𝐸</m:t>
                        </m:r>
                        <m:sSup>
                          <m:sSupPr>
                            <m:ctrlPr>
                              <a:rPr lang="en-US" i="1">
                                <a:latin typeface="Cambria Math" panose="02040503050406030204" pitchFamily="18" charset="0"/>
                              </a:rPr>
                            </m:ctrlPr>
                          </m:sSupPr>
                          <m:e>
                            <m:r>
                              <a:rPr lang="en-US" i="1">
                                <a:latin typeface="Cambria Math" panose="02040503050406030204" pitchFamily="18" charset="0"/>
                              </a:rPr>
                              <m:t>𝑈</m:t>
                            </m:r>
                          </m:e>
                          <m:sup>
                            <m:r>
                              <a:rPr lang="en-US" b="0" i="1" smtClean="0">
                                <a:latin typeface="Cambria Math" panose="02040503050406030204" pitchFamily="18" charset="0"/>
                              </a:rPr>
                              <m:t>𝑑𝑒𝑓</m:t>
                            </m:r>
                          </m:sup>
                        </m:sSup>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,2</m:t>
                            </m:r>
                          </m:e>
                        </m:d>
                      </m:e>
                    </m:func>
                    <m:r>
                      <a:rPr lang="en-US" b="0" i="1" dirty="0" smtClean="0">
                        <a:latin typeface="Cambria Math" panose="02040503050406030204" pitchFamily="18" charset="0"/>
                      </a:rPr>
                      <m:t>=0.332</m:t>
                    </m:r>
                  </m:oMath>
                </a14:m>
                <a:endParaRPr lang="en-US" dirty="0"/>
              </a:p>
            </p:txBody>
          </p:sp>
        </mc:Choice>
        <mc:Fallback>
          <p:sp>
            <p:nvSpPr>
              <p:cNvPr id="16" name="Rectangle 15"/>
              <p:cNvSpPr>
                <a:spLocks noRot="1" noChangeAspect="1" noMove="1" noResize="1" noEditPoints="1" noAdjustHandles="1" noChangeArrowheads="1" noChangeShapeType="1" noTextEdit="1"/>
              </p:cNvSpPr>
              <p:nvPr/>
            </p:nvSpPr>
            <p:spPr>
              <a:xfrm>
                <a:off x="4572000" y="1728896"/>
                <a:ext cx="4572000" cy="1729897"/>
              </a:xfrm>
              <a:prstGeom prst="rect">
                <a:avLst/>
              </a:prstGeom>
              <a:blipFill rotWithShape="0">
                <a:blip r:embed="rId4"/>
                <a:stretch>
                  <a:fillRect l="-1067" b="-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635220" y="1116523"/>
                <a:ext cx="1973874" cy="369332"/>
              </a:xfrm>
              <a:prstGeom prst="rect">
                <a:avLst/>
              </a:prstGeom>
            </p:spPr>
            <p:txBody>
              <a:bodyPr wrap="none">
                <a:spAutoFit/>
              </a:bodyPr>
              <a:lstStyle/>
              <a:p>
                <a:r>
                  <a:rPr lang="en-US" dirty="0"/>
                  <a:t>Let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,1−</m:t>
                        </m:r>
                        <m:r>
                          <a:rPr lang="en-US" i="1">
                            <a:latin typeface="Cambria Math" panose="02040503050406030204" pitchFamily="18" charset="0"/>
                          </a:rPr>
                          <m:t>𝑝</m:t>
                        </m:r>
                      </m:e>
                    </m:d>
                  </m:oMath>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3635220" y="1116523"/>
                <a:ext cx="1973874" cy="369332"/>
              </a:xfrm>
              <a:prstGeom prst="rect">
                <a:avLst/>
              </a:prstGeom>
              <a:blipFill rotWithShape="0">
                <a:blip r:embed="rId5"/>
                <a:stretch>
                  <a:fillRect l="-2469" t="-8197" b="-24590"/>
                </a:stretch>
              </a:blipFill>
            </p:spPr>
            <p:txBody>
              <a:bodyPr/>
              <a:lstStyle/>
              <a:p>
                <a:r>
                  <a:rPr lang="en-US">
                    <a:noFill/>
                  </a:rPr>
                  <a:t> </a:t>
                </a:r>
              </a:p>
            </p:txBody>
          </p:sp>
        </mc:Fallback>
      </mc:AlternateContent>
      <p:sp>
        <p:nvSpPr>
          <p:cNvPr id="18" name="Rectangle 17"/>
          <p:cNvSpPr/>
          <p:nvPr/>
        </p:nvSpPr>
        <p:spPr>
          <a:xfrm>
            <a:off x="1119958" y="1359564"/>
            <a:ext cx="2957413" cy="369332"/>
          </a:xfrm>
          <a:prstGeom prst="rect">
            <a:avLst/>
          </a:prstGeom>
        </p:spPr>
        <p:txBody>
          <a:bodyPr wrap="none">
            <a:spAutoFit/>
          </a:bodyPr>
          <a:lstStyle/>
          <a:p>
            <a:r>
              <a:rPr lang="en-US" dirty="0"/>
              <a:t>If BR </a:t>
            </a:r>
            <a:r>
              <a:rPr lang="en-US" dirty="0" smtClean="0"/>
              <a:t>is attack target #1, </a:t>
            </a:r>
            <a:r>
              <a:rPr lang="en-US" dirty="0"/>
              <a:t>solve</a:t>
            </a:r>
            <a:endParaRPr lang="en-US" i="1" dirty="0">
              <a:latin typeface="Cambria Math" panose="02040503050406030204" pitchFamily="18" charset="0"/>
            </a:endParaRPr>
          </a:p>
        </p:txBody>
      </p:sp>
      <p:sp>
        <p:nvSpPr>
          <p:cNvPr id="19" name="Rectangle 18"/>
          <p:cNvSpPr/>
          <p:nvPr/>
        </p:nvSpPr>
        <p:spPr>
          <a:xfrm>
            <a:off x="5684528" y="1359564"/>
            <a:ext cx="2944589" cy="369332"/>
          </a:xfrm>
          <a:prstGeom prst="rect">
            <a:avLst/>
          </a:prstGeom>
        </p:spPr>
        <p:txBody>
          <a:bodyPr wrap="none">
            <a:spAutoFit/>
          </a:bodyPr>
          <a:lstStyle/>
          <a:p>
            <a:r>
              <a:rPr lang="en-US" dirty="0"/>
              <a:t>If BR </a:t>
            </a:r>
            <a:r>
              <a:rPr lang="en-US" dirty="0" smtClean="0"/>
              <a:t>is attack </a:t>
            </a:r>
            <a:r>
              <a:rPr lang="en-US" dirty="0"/>
              <a:t>target </a:t>
            </a:r>
            <a:r>
              <a:rPr lang="en-US" dirty="0" smtClean="0"/>
              <a:t>#2, </a:t>
            </a:r>
            <a:r>
              <a:rPr lang="en-US" dirty="0"/>
              <a:t>solve</a:t>
            </a:r>
            <a:endParaRPr lang="en-US" i="1"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0" name="TextBox 19"/>
              <p:cNvSpPr txBox="1"/>
              <p:nvPr/>
            </p:nvSpPr>
            <p:spPr>
              <a:xfrm>
                <a:off x="1855807" y="3437233"/>
                <a:ext cx="5260927" cy="923330"/>
              </a:xfrm>
              <a:prstGeom prst="rect">
                <a:avLst/>
              </a:prstGeom>
              <a:noFill/>
            </p:spPr>
            <p:txBody>
              <a:bodyPr wrap="none" rtlCol="0">
                <a:spAutoFit/>
              </a:bodyPr>
              <a:lstStyle/>
              <a:p>
                <a:r>
                  <a:rPr lang="en-US" dirty="0" smtClean="0"/>
                  <a:t>Compare the optimal objective value, pick the first LP. </a:t>
                </a:r>
              </a:p>
              <a:p>
                <a:r>
                  <a:rPr lang="en-US" dirty="0" smtClean="0"/>
                  <a:t>So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=0.556</m:t>
                    </m:r>
                  </m:oMath>
                </a14:m>
                <a:r>
                  <a:rPr lang="en-US" dirty="0" smtClean="0"/>
                  <a:t>, SSE </a:t>
                </a:r>
                <a:r>
                  <a:rPr lang="en-US" dirty="0" smtClean="0">
                    <a:solidFill>
                      <a:schemeClr val="tx1"/>
                    </a:solidFill>
                  </a:rPr>
                  <a:t>is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r>
                          <a:rPr lang="en-US" i="1">
                            <a:latin typeface="Cambria Math" panose="02040503050406030204" pitchFamily="18" charset="0"/>
                          </a:rPr>
                          <m:t>0.556</m:t>
                        </m:r>
                        <m:r>
                          <a:rPr lang="en-US" i="1">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rPr>
                          <m:t>.444</m:t>
                        </m:r>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=(1,0)</m:t>
                    </m:r>
                  </m:oMath>
                </a14:m>
                <a:endParaRPr lang="en-US" dirty="0">
                  <a:solidFill>
                    <a:schemeClr val="tx1"/>
                  </a:solidFill>
                </a:endParaRPr>
              </a:p>
              <a:p>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1855807" y="3437233"/>
                <a:ext cx="5260927" cy="923330"/>
              </a:xfrm>
              <a:prstGeom prst="rect">
                <a:avLst/>
              </a:prstGeom>
              <a:blipFill rotWithShape="0">
                <a:blip r:embed="rId6"/>
                <a:stretch>
                  <a:fillRect l="-927" t="-3974" r="-116"/>
                </a:stretch>
              </a:blipFill>
            </p:spPr>
            <p:txBody>
              <a:bodyPr/>
              <a:lstStyle/>
              <a:p>
                <a:r>
                  <a:rPr lang="en-US">
                    <a:noFill/>
                  </a:rPr>
                  <a:t> </a:t>
                </a:r>
              </a:p>
            </p:txBody>
          </p:sp>
        </mc:Fallback>
      </mc:AlternateContent>
    </p:spTree>
    <p:extLst>
      <p:ext uri="{BB962C8B-B14F-4D97-AF65-F5344CB8AC3E}">
        <p14:creationId xmlns:p14="http://schemas.microsoft.com/office/powerpoint/2010/main" val="646607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Airport Security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2752043"/>
              </a:xfrm>
            </p:spPr>
            <p:txBody>
              <a:bodyPr>
                <a:normAutofit fontScale="92500"/>
              </a:bodyPr>
              <a:lstStyle/>
              <a:p>
                <a:r>
                  <a:rPr lang="en-US" dirty="0" smtClean="0"/>
                  <a:t>Attacker break tie in favor of defender</a:t>
                </a:r>
              </a:p>
              <a:p>
                <a:r>
                  <a:rPr lang="en-US" dirty="0"/>
                  <a:t>SSE: </a:t>
                </a:r>
                <a:r>
                  <a:rPr lang="en-US" dirty="0" err="1"/>
                  <a:t>DefStrat</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m:t>
                    </m:r>
                    <m:r>
                      <a:rPr lang="en-US" i="1" dirty="0" smtClean="0">
                        <a:latin typeface="Cambria Math" panose="02040503050406030204" pitchFamily="18" charset="0"/>
                      </a:rPr>
                      <m:t>0.556,0.444</m:t>
                    </m:r>
                    <m:r>
                      <a:rPr lang="en-US" b="0" i="1" dirty="0" smtClean="0">
                        <a:latin typeface="Cambria Math" panose="02040503050406030204" pitchFamily="18" charset="0"/>
                      </a:rPr>
                      <m:t>〉</m:t>
                    </m:r>
                  </m:oMath>
                </a14:m>
                <a:r>
                  <a:rPr lang="en-US" dirty="0"/>
                  <a:t>, </a:t>
                </a:r>
                <a:r>
                  <a:rPr lang="en-US" dirty="0" err="1"/>
                  <a:t>AttStrat</a:t>
                </a:r>
                <a14:m>
                  <m:oMath xmlns:m="http://schemas.openxmlformats.org/officeDocument/2006/math">
                    <m:r>
                      <a:rPr lang="en-US" i="1" dirty="0">
                        <a:latin typeface="Cambria Math" panose="02040503050406030204" pitchFamily="18" charset="0"/>
                      </a:rPr>
                      <m:t>=〈</m:t>
                    </m:r>
                    <m:r>
                      <a:rPr lang="en-US" b="0" i="1" dirty="0" smtClean="0">
                        <a:latin typeface="Cambria Math" panose="02040503050406030204" pitchFamily="18" charset="0"/>
                      </a:rPr>
                      <m:t>1</m:t>
                    </m:r>
                    <m:r>
                      <a:rPr lang="en-US" i="1" dirty="0">
                        <a:latin typeface="Cambria Math" panose="02040503050406030204" pitchFamily="18" charset="0"/>
                      </a:rPr>
                      <m:t>,0〉</m:t>
                    </m:r>
                  </m:oMath>
                </a14:m>
                <a:endParaRPr lang="en-US" dirty="0"/>
              </a:p>
              <a:p>
                <a:pPr lvl="1"/>
                <a:r>
                  <a:rPr lang="en-US" dirty="0" smtClean="0"/>
                  <a:t>AttEU(Attack #1)</a:t>
                </a:r>
                <a14:m>
                  <m:oMath xmlns:m="http://schemas.openxmlformats.org/officeDocument/2006/math">
                    <m:r>
                      <a:rPr lang="en-US" i="1" dirty="0" smtClean="0">
                        <a:latin typeface="Cambria Math" panose="02040503050406030204" pitchFamily="18" charset="0"/>
                      </a:rPr>
                      <m:t>=0.556</m:t>
                    </m:r>
                    <m:r>
                      <a:rPr lang="en-US" i="1" dirty="0">
                        <a:latin typeface="Cambria Math" panose="02040503050406030204" pitchFamily="18" charset="0"/>
                      </a:rPr>
                      <m:t>∗(−3)+0.444∗4=0.11</m:t>
                    </m:r>
                  </m:oMath>
                </a14:m>
                <a:endParaRPr lang="en-US" dirty="0"/>
              </a:p>
              <a:p>
                <a:pPr lvl="1"/>
                <a:r>
                  <a:rPr lang="en-US" dirty="0"/>
                  <a:t>AttEU(Attack #</a:t>
                </a:r>
                <a:r>
                  <a:rPr lang="en-US" dirty="0" smtClean="0"/>
                  <a:t>2</a:t>
                </a:r>
                <a:r>
                  <a:rPr lang="en-US" dirty="0"/>
                  <a:t>)</a:t>
                </a:r>
                <a14:m>
                  <m:oMath xmlns:m="http://schemas.openxmlformats.org/officeDocument/2006/math">
                    <m:r>
                      <a:rPr lang="en-US" i="1" dirty="0" smtClean="0">
                        <a:latin typeface="Cambria Math" panose="02040503050406030204" pitchFamily="18" charset="0"/>
                      </a:rPr>
                      <m:t>=0.556∗1+0.444∗(−1)=0.11</m:t>
                    </m:r>
                  </m:oMath>
                </a14:m>
                <a:endParaRPr lang="en-US" dirty="0" smtClean="0"/>
              </a:p>
              <a:p>
                <a:pPr lvl="1"/>
                <a:r>
                  <a:rPr lang="en-US" dirty="0" err="1" smtClean="0"/>
                  <a:t>DefEU</a:t>
                </a:r>
                <a:r>
                  <a:rPr lang="en-US" dirty="0" smtClean="0"/>
                  <a:t>(Attacker Attack </a:t>
                </a:r>
                <a:r>
                  <a:rPr lang="en-US" dirty="0"/>
                  <a:t>#</a:t>
                </a:r>
                <a:r>
                  <a:rPr lang="en-US" dirty="0" smtClean="0"/>
                  <a:t>1</a:t>
                </a:r>
                <a:r>
                  <a:rPr lang="en-US" dirty="0"/>
                  <a:t>)</a:t>
                </a:r>
                <a14:m>
                  <m:oMath xmlns:m="http://schemas.openxmlformats.org/officeDocument/2006/math">
                    <m:r>
                      <a:rPr lang="en-US" i="1" dirty="0" smtClean="0">
                        <a:latin typeface="Cambria Math" panose="02040503050406030204" pitchFamily="18" charset="0"/>
                      </a:rPr>
                      <m:t>=0.556∗5+0.444∗(−5)=0.56</m:t>
                    </m:r>
                  </m:oMath>
                </a14:m>
                <a:endParaRPr lang="en-US" dirty="0" smtClean="0"/>
              </a:p>
              <a:p>
                <a:pPr lvl="1"/>
                <a:r>
                  <a:rPr lang="en-US" dirty="0"/>
                  <a:t>DefEU(Attacker Attack #</a:t>
                </a:r>
                <a:r>
                  <a:rPr lang="en-US" dirty="0" smtClean="0"/>
                  <a:t>2</a:t>
                </a:r>
                <a:r>
                  <a:rPr lang="en-US" dirty="0"/>
                  <a:t>)</a:t>
                </a:r>
                <a14:m>
                  <m:oMath xmlns:m="http://schemas.openxmlformats.org/officeDocument/2006/math">
                    <m:r>
                      <a:rPr lang="en-US" i="1" dirty="0" smtClean="0">
                        <a:latin typeface="Cambria Math" panose="02040503050406030204" pitchFamily="18" charset="0"/>
                      </a:rPr>
                      <m:t>=0.556∗(−1)+0.444∗2=0.332</m:t>
                    </m:r>
                  </m:oMath>
                </a14:m>
                <a:endParaRPr lang="en-US" dirty="0" smtClean="0"/>
              </a:p>
              <a:p>
                <a:pPr marL="0" indent="0">
                  <a:buNone/>
                </a:pP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2752043"/>
              </a:xfrm>
              <a:blipFill rotWithShape="0">
                <a:blip r:embed="rId2"/>
                <a:stretch>
                  <a:fillRect l="-667" t="-199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BFF5003D-CE0E-4A8F-B144-C32B33D89716}" type="datetime1">
              <a:rPr lang="en-US" smtClean="0"/>
              <a:t>11/29/2018</a:t>
            </a:fld>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21</a:t>
            </a:fld>
            <a:endParaRPr lang="en-US" dirty="0"/>
          </a:p>
        </p:txBody>
      </p:sp>
      <p:graphicFrame>
        <p:nvGraphicFramePr>
          <p:cNvPr id="7" name="Group 46"/>
          <p:cNvGraphicFramePr>
            <a:graphicFrameLocks/>
          </p:cNvGraphicFramePr>
          <p:nvPr>
            <p:extLst/>
          </p:nvPr>
        </p:nvGraphicFramePr>
        <p:xfrm>
          <a:off x="3053512" y="4481305"/>
          <a:ext cx="4898836" cy="1838555"/>
        </p:xfrm>
        <a:graphic>
          <a:graphicData uri="http://schemas.openxmlformats.org/drawingml/2006/table">
            <a:tbl>
              <a:tblPr firstRow="1" firstCol="1">
                <a:tableStyleId>{2A488322-F2BA-4B5B-9748-0D474271808F}</a:tableStyleId>
              </a:tblPr>
              <a:tblGrid>
                <a:gridCol w="1614890">
                  <a:extLst>
                    <a:ext uri="{9D8B030D-6E8A-4147-A177-3AD203B41FA5}">
                      <a16:colId xmlns="" xmlns:a16="http://schemas.microsoft.com/office/drawing/2014/main" val="20000"/>
                    </a:ext>
                  </a:extLst>
                </a:gridCol>
                <a:gridCol w="1651001">
                  <a:extLst>
                    <a:ext uri="{9D8B030D-6E8A-4147-A177-3AD203B41FA5}">
                      <a16:colId xmlns="" xmlns:a16="http://schemas.microsoft.com/office/drawing/2014/main" val="20001"/>
                    </a:ext>
                  </a:extLst>
                </a:gridCol>
                <a:gridCol w="1632945">
                  <a:extLst>
                    <a:ext uri="{9D8B030D-6E8A-4147-A177-3AD203B41FA5}">
                      <a16:colId xmlns="" xmlns:a16="http://schemas.microsoft.com/office/drawing/2014/main" val="20002"/>
                    </a:ext>
                  </a:extLst>
                </a:gridCol>
              </a:tblGrid>
              <a:tr h="654059">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extLst>
                  <a:ext uri="{0D108BD9-81ED-4DB2-BD59-A6C34878D82A}">
                    <a16:rowId xmlns="" xmlns:a16="http://schemas.microsoft.com/office/drawing/2014/main" val="10000"/>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-3</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-1</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1"/>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4</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2</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2"/>
                  </a:ext>
                </a:extLst>
              </a:tr>
            </a:tbl>
          </a:graphicData>
        </a:graphic>
      </p:graphicFrame>
      <p:sp>
        <p:nvSpPr>
          <p:cNvPr id="8" name="Rectangle 54"/>
          <p:cNvSpPr>
            <a:spLocks noChangeArrowheads="1"/>
          </p:cNvSpPr>
          <p:nvPr/>
        </p:nvSpPr>
        <p:spPr bwMode="auto">
          <a:xfrm>
            <a:off x="5498711" y="4007733"/>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0" name="Rectangle 52"/>
          <p:cNvSpPr>
            <a:spLocks noChangeArrowheads="1"/>
          </p:cNvSpPr>
          <p:nvPr/>
        </p:nvSpPr>
        <p:spPr bwMode="auto">
          <a:xfrm>
            <a:off x="1093761" y="5904205"/>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smtClean="0">
                <a:solidFill>
                  <a:srgbClr val="00B050"/>
                </a:solidFill>
                <a:latin typeface="Times New Roman" panose="02020603050405020304" pitchFamily="18" charset="0"/>
                <a:cs typeface="Times New Roman" panose="02020603050405020304" pitchFamily="18" charset="0"/>
              </a:rPr>
              <a:t>Defender</a:t>
            </a:r>
            <a:endParaRPr lang="en-US" sz="2200" b="1" dirty="0">
              <a:solidFill>
                <a:srgbClr val="00B050"/>
              </a:solidFill>
              <a:latin typeface="Times New Roman" panose="02020603050405020304" pitchFamily="18" charset="0"/>
              <a:cs typeface="Times New Roman" panose="02020603050405020304" pitchFamily="18" charset="0"/>
            </a:endParaRPr>
          </a:p>
        </p:txBody>
      </p:sp>
      <p:pic>
        <p:nvPicPr>
          <p:cNvPr id="11" name="Picture 2" descr="C:\Users\Zhengyu\AppData\Local\Microsoft\Windows\Temporary Internet Files\Content.IE5\RWRE02IQ\MC900280853[1].wmf"/>
          <p:cNvPicPr>
            <a:picLocks noChangeAspect="1" noChangeArrowheads="1"/>
          </p:cNvPicPr>
          <p:nvPr/>
        </p:nvPicPr>
        <p:blipFill>
          <a:blip r:embed="rId3" cstate="print"/>
          <a:srcRect/>
          <a:stretch>
            <a:fillRect/>
          </a:stretch>
        </p:blipFill>
        <p:spPr bwMode="auto">
          <a:xfrm>
            <a:off x="1064933" y="4379496"/>
            <a:ext cx="1158545" cy="1623032"/>
          </a:xfrm>
          <a:prstGeom prst="rect">
            <a:avLst/>
          </a:prstGeom>
          <a:noFill/>
        </p:spPr>
      </p:pic>
      <p:sp>
        <p:nvSpPr>
          <p:cNvPr id="12" name="TextBox 11"/>
          <p:cNvSpPr txBox="1"/>
          <p:nvPr/>
        </p:nvSpPr>
        <p:spPr>
          <a:xfrm>
            <a:off x="2253986" y="5203594"/>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55.6%</a:t>
            </a:r>
            <a:endParaRPr lang="en-US" sz="2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253986" y="5811528"/>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44.4%</a:t>
            </a:r>
            <a:endParaRPr lang="en-US" sz="2200" dirty="0">
              <a:latin typeface="Times New Roman" panose="02020603050405020304" pitchFamily="18" charset="0"/>
              <a:cs typeface="Times New Roman" panose="02020603050405020304" pitchFamily="18" charset="0"/>
            </a:endParaRPr>
          </a:p>
        </p:txBody>
      </p:sp>
      <p:sp>
        <p:nvSpPr>
          <p:cNvPr id="14" name="Oval 13"/>
          <p:cNvSpPr/>
          <p:nvPr/>
        </p:nvSpPr>
        <p:spPr>
          <a:xfrm>
            <a:off x="2218916" y="5092877"/>
            <a:ext cx="959449" cy="127028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976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Real-World </a:t>
            </a:r>
            <a:r>
              <a:rPr lang="en-US" dirty="0" smtClean="0"/>
              <a:t>Applications</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22</a:t>
            </a:fld>
            <a:endParaRPr lang="en-US" dirty="0"/>
          </a:p>
        </p:txBody>
      </p:sp>
      <p:sp>
        <p:nvSpPr>
          <p:cNvPr id="7" name="Shape 42"/>
          <p:cNvSpPr/>
          <p:nvPr/>
        </p:nvSpPr>
        <p:spPr>
          <a:xfrm>
            <a:off x="205001" y="3328012"/>
            <a:ext cx="2733627"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a:r>
              <a:rPr lang="en-US" dirty="0">
                <a:ea typeface="Helvetica"/>
                <a:cs typeface="Helvetica"/>
                <a:sym typeface="Helvetica"/>
              </a:rPr>
              <a:t>Physical Infrastructure</a:t>
            </a:r>
            <a:endParaRPr dirty="0">
              <a:ea typeface="Helvetica"/>
              <a:cs typeface="Helvetica"/>
              <a:sym typeface="Helvetica"/>
            </a:endParaRPr>
          </a:p>
        </p:txBody>
      </p:sp>
      <p:pic>
        <p:nvPicPr>
          <p:cNvPr id="8" name="Picture 7"/>
          <p:cNvPicPr>
            <a:picLocks noChangeAspect="1"/>
          </p:cNvPicPr>
          <p:nvPr/>
        </p:nvPicPr>
        <p:blipFill>
          <a:blip r:embed="rId2"/>
          <a:stretch>
            <a:fillRect/>
          </a:stretch>
        </p:blipFill>
        <p:spPr>
          <a:xfrm>
            <a:off x="521961" y="1452581"/>
            <a:ext cx="2099708" cy="1668823"/>
          </a:xfrm>
          <a:prstGeom prst="roundRect">
            <a:avLst/>
          </a:prstGeom>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538" y="1452581"/>
            <a:ext cx="2047891" cy="1668824"/>
          </a:xfrm>
          <a:prstGeom prst="roundRect">
            <a:avLst/>
          </a:prstGeom>
          <a:effectLst/>
        </p:spPr>
      </p:pic>
      <p:pic>
        <p:nvPicPr>
          <p:cNvPr id="10" name="Picture 9" descr="index.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2146" y="1452581"/>
            <a:ext cx="2099708" cy="1668823"/>
          </a:xfrm>
          <a:prstGeom prst="roundRect">
            <a:avLst/>
          </a:prstGeom>
          <a:effectLst/>
        </p:spPr>
      </p:pic>
      <p:sp>
        <p:nvSpPr>
          <p:cNvPr id="11" name="Shape 42"/>
          <p:cNvSpPr/>
          <p:nvPr/>
        </p:nvSpPr>
        <p:spPr>
          <a:xfrm>
            <a:off x="3199704" y="3330074"/>
            <a:ext cx="2906630" cy="27493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defRPr sz="1800"/>
            </a:pPr>
            <a:r>
              <a:rPr lang="en-US" dirty="0" smtClean="0">
                <a:ea typeface="Helvetica"/>
                <a:cs typeface="Helvetica"/>
                <a:sym typeface="Helvetica"/>
              </a:rPr>
              <a:t>Transportation Networks</a:t>
            </a:r>
            <a:endParaRPr dirty="0">
              <a:ea typeface="Helvetica"/>
              <a:cs typeface="Helvetica"/>
              <a:sym typeface="Helvetica"/>
            </a:endParaRPr>
          </a:p>
        </p:txBody>
      </p:sp>
      <p:sp>
        <p:nvSpPr>
          <p:cNvPr id="12" name="Shape 42"/>
          <p:cNvSpPr/>
          <p:nvPr/>
        </p:nvSpPr>
        <p:spPr>
          <a:xfrm>
            <a:off x="6400801" y="3330074"/>
            <a:ext cx="217353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a:r>
              <a:rPr lang="en-US" dirty="0" smtClean="0">
                <a:ea typeface="Helvetica"/>
                <a:cs typeface="Helvetica"/>
                <a:sym typeface="Helvetica"/>
              </a:rPr>
              <a:t>Cyber Systems</a:t>
            </a:r>
            <a:endParaRPr dirty="0">
              <a:ea typeface="Helvetica"/>
              <a:cs typeface="Helvetica"/>
              <a:sym typeface="Helvetica"/>
            </a:endParaRPr>
          </a:p>
        </p:txBody>
      </p:sp>
      <p:sp>
        <p:nvSpPr>
          <p:cNvPr id="13" name="Shape 42"/>
          <p:cNvSpPr/>
          <p:nvPr/>
        </p:nvSpPr>
        <p:spPr>
          <a:xfrm>
            <a:off x="205001" y="5781219"/>
            <a:ext cx="2733627"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a:r>
              <a:rPr lang="en-US" dirty="0" smtClean="0">
                <a:ea typeface="Helvetica"/>
                <a:cs typeface="Helvetica"/>
                <a:sym typeface="Helvetica"/>
              </a:rPr>
              <a:t>Environmental Resources</a:t>
            </a:r>
            <a:endParaRPr dirty="0">
              <a:ea typeface="Helvetica"/>
              <a:cs typeface="Helvetica"/>
              <a:sym typeface="Helvetica"/>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538" y="3973432"/>
            <a:ext cx="2047891" cy="1533536"/>
          </a:xfrm>
          <a:prstGeom prst="roundRect">
            <a:avLst/>
          </a:prstGeom>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293" y="3905788"/>
            <a:ext cx="2081414" cy="1668823"/>
          </a:xfrm>
          <a:prstGeom prst="roundRect">
            <a:avLst/>
          </a:prstGeom>
          <a:effectLst/>
        </p:spPr>
      </p:pic>
      <p:sp>
        <p:nvSpPr>
          <p:cNvPr id="16" name="Shape 42"/>
          <p:cNvSpPr/>
          <p:nvPr/>
        </p:nvSpPr>
        <p:spPr>
          <a:xfrm>
            <a:off x="3199704" y="5783281"/>
            <a:ext cx="2906630" cy="27493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defRPr sz="1800"/>
            </a:pPr>
            <a:r>
              <a:rPr lang="en-US" dirty="0" smtClean="0">
                <a:ea typeface="Helvetica"/>
                <a:cs typeface="Helvetica"/>
                <a:sym typeface="Helvetica"/>
              </a:rPr>
              <a:t>Endangered Wildlife</a:t>
            </a:r>
            <a:endParaRPr dirty="0">
              <a:ea typeface="Helvetica"/>
              <a:cs typeface="Helvetica"/>
              <a:sym typeface="Helvetica"/>
            </a:endParaRPr>
          </a:p>
        </p:txBody>
      </p:sp>
      <p:sp>
        <p:nvSpPr>
          <p:cNvPr id="17" name="Shape 42"/>
          <p:cNvSpPr/>
          <p:nvPr/>
        </p:nvSpPr>
        <p:spPr>
          <a:xfrm>
            <a:off x="6400801" y="5783281"/>
            <a:ext cx="217353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a:r>
              <a:rPr lang="en-US" dirty="0" smtClean="0">
                <a:ea typeface="Helvetica"/>
                <a:cs typeface="Helvetica"/>
                <a:sym typeface="Helvetica"/>
              </a:rPr>
              <a:t>Fisheries</a:t>
            </a:r>
            <a:endParaRPr dirty="0">
              <a:ea typeface="Helvetica"/>
              <a:cs typeface="Helvetica"/>
              <a:sym typeface="Helvetica"/>
            </a:endParaRPr>
          </a:p>
        </p:txBody>
      </p:sp>
      <p:pic>
        <p:nvPicPr>
          <p:cNvPr id="18" name="Picture 18" descr="http://in2eastafrica.net/wp-content/uploads/2011/06/Illegal-logging-at-the-forest.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1961" y="3901081"/>
            <a:ext cx="2099708" cy="1668823"/>
          </a:xfrm>
          <a:prstGeom prst="roundRect">
            <a:avLst/>
          </a:prstGeom>
          <a:ln w="38100" cap="sq">
            <a:noFill/>
            <a:prstDash val="solid"/>
            <a:miter lim="800000"/>
          </a:ln>
          <a:effectLst/>
          <a:extLst/>
        </p:spPr>
      </p:pic>
    </p:spTree>
    <p:extLst>
      <p:ext uri="{BB962C8B-B14F-4D97-AF65-F5344CB8AC3E}">
        <p14:creationId xmlns:p14="http://schemas.microsoft.com/office/powerpoint/2010/main" val="9544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Real-World Applications</a:t>
            </a:r>
            <a:endParaRPr lang="en-US" dirty="0"/>
          </a:p>
        </p:txBody>
      </p:sp>
      <p:pic>
        <p:nvPicPr>
          <p:cNvPr id="6" name="Ferry esco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34" t="13348" r="1445" b="13296"/>
          <a:stretch/>
        </p:blipFill>
        <p:spPr>
          <a:xfrm>
            <a:off x="200549" y="1274368"/>
            <a:ext cx="8742901" cy="4957819"/>
          </a:xfrm>
          <a:prstGeom prst="rect">
            <a:avLst/>
          </a:prstGeom>
        </p:spPr>
      </p:pic>
      <p:sp>
        <p:nvSpPr>
          <p:cNvPr id="4" name="Date Placeholder 3"/>
          <p:cNvSpPr>
            <a:spLocks noGrp="1"/>
          </p:cNvSpPr>
          <p:nvPr>
            <p:ph type="dt" sz="half" idx="10"/>
          </p:nvPr>
        </p:nvSpPr>
        <p:spPr/>
        <p:txBody>
          <a:bodyPr/>
          <a:lstStyle/>
          <a:p>
            <a:fld id="{DB6F327D-1B0F-4023-89BC-FC4F4DC0C5B1}" type="datetime1">
              <a:rPr lang="en-US" smtClean="0"/>
              <a:t>11/29/2018</a:t>
            </a:fld>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23</a:t>
            </a:fld>
            <a:r>
              <a:rPr lang="en-US" smtClean="0"/>
              <a:t>/67</a:t>
            </a:r>
            <a:endParaRPr lang="en-US" dirty="0"/>
          </a:p>
        </p:txBody>
      </p:sp>
    </p:spTree>
    <p:extLst>
      <p:ext uri="{BB962C8B-B14F-4D97-AF65-F5344CB8AC3E}">
        <p14:creationId xmlns:p14="http://schemas.microsoft.com/office/powerpoint/2010/main" val="276248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sz="quarter" idx="1"/>
          </p:nvPr>
        </p:nvSpPr>
        <p:spPr/>
        <p:txBody>
          <a:bodyPr/>
          <a:lstStyle/>
          <a:p>
            <a:r>
              <a:rPr lang="en-US" dirty="0" err="1" smtClean="0"/>
              <a:t>Stackelberg</a:t>
            </a:r>
            <a:r>
              <a:rPr lang="en-US" dirty="0" smtClean="0"/>
              <a:t> Game</a:t>
            </a:r>
          </a:p>
          <a:p>
            <a:pPr lvl="1"/>
            <a:r>
              <a:rPr lang="en-US" dirty="0" smtClean="0"/>
              <a:t>Strong </a:t>
            </a:r>
            <a:r>
              <a:rPr lang="en-US" dirty="0" err="1" smtClean="0"/>
              <a:t>Stackelberg</a:t>
            </a:r>
            <a:r>
              <a:rPr lang="en-US" dirty="0" smtClean="0"/>
              <a:t> Equilibrium</a:t>
            </a:r>
          </a:p>
          <a:p>
            <a:pPr lvl="2"/>
            <a:r>
              <a:rPr lang="en-US" smtClean="0"/>
              <a:t>Solve Multiple LPs</a:t>
            </a:r>
            <a:endParaRPr lang="en-US" dirty="0"/>
          </a:p>
        </p:txBody>
      </p:sp>
      <p:sp>
        <p:nvSpPr>
          <p:cNvPr id="3" name="Date Placeholder 2"/>
          <p:cNvSpPr>
            <a:spLocks noGrp="1"/>
          </p:cNvSpPr>
          <p:nvPr>
            <p:ph type="dt" sz="half" idx="10"/>
          </p:nvPr>
        </p:nvSpPr>
        <p:spPr/>
        <p:txBody>
          <a:bodyPr/>
          <a:lstStyle/>
          <a:p>
            <a:fld id="{EB36123A-7BEE-45D6-98E4-96615EA46E29}" type="datetime1">
              <a:rPr lang="en-US" smtClean="0"/>
              <a:t>11/29/2018</a:t>
            </a:fld>
            <a:endParaRPr lang="en-US" dirty="0"/>
          </a:p>
        </p:txBody>
      </p:sp>
      <p:sp>
        <p:nvSpPr>
          <p:cNvPr id="4" name="Footer Placeholder 3"/>
          <p:cNvSpPr>
            <a:spLocks noGrp="1"/>
          </p:cNvSpPr>
          <p:nvPr>
            <p:ph type="ftr" sz="quarter" idx="11"/>
          </p:nvPr>
        </p:nvSpPr>
        <p:spPr/>
        <p:txBody>
          <a:bodyPr/>
          <a:lstStyle/>
          <a:p>
            <a:r>
              <a:rPr lang="en-US" smtClean="0"/>
              <a:t>Fei Fang</a:t>
            </a:r>
            <a:endParaRPr lang="en-US" dirty="0"/>
          </a:p>
        </p:txBody>
      </p:sp>
      <p:sp>
        <p:nvSpPr>
          <p:cNvPr id="5" name="Slide Number Placeholder 4"/>
          <p:cNvSpPr>
            <a:spLocks noGrp="1"/>
          </p:cNvSpPr>
          <p:nvPr>
            <p:ph type="sldNum" sz="quarter" idx="12"/>
          </p:nvPr>
        </p:nvSpPr>
        <p:spPr/>
        <p:txBody>
          <a:bodyPr/>
          <a:lstStyle/>
          <a:p>
            <a:fld id="{A3B20E47-2A4C-4221-B6B9-A2AC2F1C1077}" type="slidenum">
              <a:rPr lang="en-US" smtClean="0"/>
              <a:pPr/>
              <a:t>24</a:t>
            </a:fld>
            <a:endParaRPr lang="en-US" dirty="0"/>
          </a:p>
        </p:txBody>
      </p:sp>
    </p:spTree>
    <p:extLst>
      <p:ext uri="{BB962C8B-B14F-4D97-AF65-F5344CB8AC3E}">
        <p14:creationId xmlns:p14="http://schemas.microsoft.com/office/powerpoint/2010/main" val="2349304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a:t>
            </a:r>
            <a:endParaRPr lang="en-US" dirty="0"/>
          </a:p>
        </p:txBody>
      </p:sp>
      <p:sp>
        <p:nvSpPr>
          <p:cNvPr id="3" name="Content Placeholder 2"/>
          <p:cNvSpPr>
            <a:spLocks noGrp="1"/>
          </p:cNvSpPr>
          <p:nvPr>
            <p:ph sz="quarter" idx="1"/>
          </p:nvPr>
        </p:nvSpPr>
        <p:spPr/>
        <p:txBody>
          <a:bodyPr/>
          <a:lstStyle/>
          <a:p>
            <a:r>
              <a:rPr lang="en-US" dirty="0" smtClean="0"/>
              <a:t>Textbook Chapter 17.5</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25</a:t>
            </a:fld>
            <a:endParaRPr lang="en-US" dirty="0"/>
          </a:p>
        </p:txBody>
      </p:sp>
    </p:spTree>
    <p:extLst>
      <p:ext uri="{BB962C8B-B14F-4D97-AF65-F5344CB8AC3E}">
        <p14:creationId xmlns:p14="http://schemas.microsoft.com/office/powerpoint/2010/main" val="2237449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Resources (optional)</a:t>
            </a:r>
          </a:p>
        </p:txBody>
      </p:sp>
      <p:sp>
        <p:nvSpPr>
          <p:cNvPr id="3" name="Content Placeholder 2"/>
          <p:cNvSpPr>
            <a:spLocks noGrp="1"/>
          </p:cNvSpPr>
          <p:nvPr>
            <p:ph sz="quarter" idx="1"/>
          </p:nvPr>
        </p:nvSpPr>
        <p:spPr/>
        <p:txBody>
          <a:bodyPr/>
          <a:lstStyle/>
          <a:p>
            <a:r>
              <a:rPr lang="en-US" smtClean="0"/>
              <a:t>Online </a:t>
            </a:r>
            <a:r>
              <a:rPr lang="en-US" dirty="0"/>
              <a:t>course</a:t>
            </a:r>
          </a:p>
          <a:p>
            <a:pPr lvl="1"/>
            <a:r>
              <a:rPr lang="en-US" dirty="0">
                <a:hlinkClick r:id="rId2"/>
              </a:rPr>
              <a:t>https://www.youtube.com/user/gametheoryonline</a:t>
            </a:r>
            <a:endParaRPr lang="en-US" dirty="0"/>
          </a:p>
          <a:p>
            <a:pPr lvl="2"/>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26</a:t>
            </a:fld>
            <a:endParaRPr lang="en-US" dirty="0"/>
          </a:p>
        </p:txBody>
      </p:sp>
    </p:spTree>
    <p:extLst>
      <p:ext uri="{BB962C8B-B14F-4D97-AF65-F5344CB8AC3E}">
        <p14:creationId xmlns:p14="http://schemas.microsoft.com/office/powerpoint/2010/main" val="1575951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a:t>
            </a:r>
          </a:p>
        </p:txBody>
      </p:sp>
      <p:sp>
        <p:nvSpPr>
          <p:cNvPr id="3" name="Content Placeholder 2"/>
          <p:cNvSpPr>
            <a:spLocks noGrp="1"/>
          </p:cNvSpPr>
          <p:nvPr>
            <p:ph sz="quarter" idx="1"/>
          </p:nvPr>
        </p:nvSpPr>
        <p:spPr/>
        <p:txBody>
          <a:bodyPr/>
          <a:lstStyle/>
          <a:p>
            <a:r>
              <a:rPr lang="en-US" dirty="0"/>
              <a:t>Some slides are borrowed from previous slides made by </a:t>
            </a:r>
            <a:r>
              <a:rPr lang="en-US" dirty="0" err="1" smtClean="0"/>
              <a:t>Tuomas</a:t>
            </a:r>
            <a:r>
              <a:rPr lang="en-US" dirty="0" smtClean="0"/>
              <a:t> </a:t>
            </a:r>
            <a:r>
              <a:rPr lang="en-US" dirty="0" err="1" smtClean="0"/>
              <a:t>Sandholm</a:t>
            </a:r>
            <a:r>
              <a:rPr lang="en-US" dirty="0" smtClean="0"/>
              <a:t>, Ariel </a:t>
            </a:r>
            <a:r>
              <a:rPr lang="en-US" dirty="0" err="1" smtClean="0"/>
              <a:t>Procaccia</a:t>
            </a:r>
            <a:r>
              <a:rPr lang="en-US" dirty="0"/>
              <a:t>, Zico </a:t>
            </a:r>
            <a:r>
              <a:rPr lang="en-US" dirty="0" err="1"/>
              <a:t>Kolter</a:t>
            </a:r>
            <a:r>
              <a:rPr lang="en-US" dirty="0"/>
              <a:t> and Zack Rubinstein</a:t>
            </a:r>
            <a:endParaRPr lang="en-US" dirty="0" smtClean="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27</a:t>
            </a:fld>
            <a:endParaRPr lang="en-US" dirty="0"/>
          </a:p>
        </p:txBody>
      </p:sp>
    </p:spTree>
    <p:extLst>
      <p:ext uri="{BB962C8B-B14F-4D97-AF65-F5344CB8AC3E}">
        <p14:creationId xmlns:p14="http://schemas.microsoft.com/office/powerpoint/2010/main" val="718259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Backup Slides</a:t>
            </a:r>
            <a:endParaRPr lang="en-US" dirty="0"/>
          </a:p>
        </p:txBody>
      </p:sp>
      <p:sp>
        <p:nvSpPr>
          <p:cNvPr id="8" name="Subtitle 7"/>
          <p:cNvSpPr>
            <a:spLocks noGrp="1"/>
          </p:cNvSpPr>
          <p:nvPr>
            <p:ph type="subTitle" idx="1"/>
          </p:nvPr>
        </p:nvSpPr>
        <p:spPr/>
        <p:txBody>
          <a:bodyPr/>
          <a:lstStyle/>
          <a:p>
            <a:r>
              <a:rPr lang="en-US" dirty="0" smtClean="0"/>
              <a:t>Not required</a:t>
            </a:r>
            <a:endParaRPr lang="en-US" dirty="0"/>
          </a:p>
        </p:txBody>
      </p:sp>
      <p:sp>
        <p:nvSpPr>
          <p:cNvPr id="4" name="Date Placeholder 3"/>
          <p:cNvSpPr>
            <a:spLocks noGrp="1"/>
          </p:cNvSpPr>
          <p:nvPr>
            <p:ph type="dt" sz="half" idx="4294967295"/>
          </p:nvPr>
        </p:nvSpPr>
        <p:spPr>
          <a:xfrm>
            <a:off x="7797800" y="6356350"/>
            <a:ext cx="1346200" cy="365125"/>
          </a:xfrm>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4294967295"/>
          </p:nvPr>
        </p:nvSpPr>
        <p:spPr>
          <a:xfrm>
            <a:off x="0" y="6356350"/>
            <a:ext cx="5913438" cy="365125"/>
          </a:xfrm>
        </p:spPr>
        <p:txBody>
          <a:bodyPr/>
          <a:lstStyle/>
          <a:p>
            <a:r>
              <a:rPr lang="en-US" smtClean="0"/>
              <a:t>Fei Fang</a:t>
            </a:r>
            <a:endParaRPr lang="en-US" dirty="0"/>
          </a:p>
        </p:txBody>
      </p:sp>
      <p:sp>
        <p:nvSpPr>
          <p:cNvPr id="6" name="Slide Number Placeholder 5"/>
          <p:cNvSpPr>
            <a:spLocks noGrp="1"/>
          </p:cNvSpPr>
          <p:nvPr>
            <p:ph type="sldNum" sz="quarter" idx="4294967295"/>
          </p:nvPr>
        </p:nvSpPr>
        <p:spPr>
          <a:xfrm>
            <a:off x="0" y="6356350"/>
            <a:ext cx="814388" cy="365125"/>
          </a:xfrm>
        </p:spPr>
        <p:txBody>
          <a:bodyPr/>
          <a:lstStyle/>
          <a:p>
            <a:fld id="{A3B20E47-2A4C-4221-B6B9-A2AC2F1C1077}" type="slidenum">
              <a:rPr lang="en-US" smtClean="0"/>
              <a:pPr/>
              <a:t>28</a:t>
            </a:fld>
            <a:endParaRPr lang="en-US" dirty="0"/>
          </a:p>
        </p:txBody>
      </p:sp>
    </p:spTree>
    <p:extLst>
      <p:ext uri="{BB962C8B-B14F-4D97-AF65-F5344CB8AC3E}">
        <p14:creationId xmlns:p14="http://schemas.microsoft.com/office/powerpoint/2010/main" val="2928410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Extensive-Form </a:t>
            </a:r>
            <a:r>
              <a:rPr lang="en-US" dirty="0"/>
              <a:t>Games</a:t>
            </a:r>
          </a:p>
        </p:txBody>
      </p:sp>
      <p:sp>
        <p:nvSpPr>
          <p:cNvPr id="3" name="Content Placeholder 2"/>
          <p:cNvSpPr>
            <a:spLocks noGrp="1"/>
          </p:cNvSpPr>
          <p:nvPr>
            <p:ph sz="quarter" idx="1"/>
          </p:nvPr>
        </p:nvSpPr>
        <p:spPr/>
        <p:txBody>
          <a:bodyPr/>
          <a:lstStyle/>
          <a:p>
            <a:r>
              <a:rPr lang="en-US" dirty="0" smtClean="0"/>
              <a:t>A game in extensive-form </a:t>
            </a:r>
          </a:p>
          <a:p>
            <a:pPr lvl="1"/>
            <a:r>
              <a:rPr lang="en-US" dirty="0" smtClean="0"/>
              <a:t>Timing, Sequence of move</a:t>
            </a:r>
          </a:p>
          <a:p>
            <a:pPr lvl="1"/>
            <a:r>
              <a:rPr lang="en-US" dirty="0" smtClean="0"/>
              <a:t>Can be represented by a game tree with information sets</a:t>
            </a:r>
          </a:p>
          <a:p>
            <a:r>
              <a:rPr lang="en-US" dirty="0" smtClean="0"/>
              <a:t>Perfect information vs Imperfect information</a:t>
            </a:r>
          </a:p>
          <a:p>
            <a:endParaRPr lang="en-US" dirty="0" smtClean="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29</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648" y="3729716"/>
            <a:ext cx="3244769" cy="2160475"/>
          </a:xfrm>
          <a:prstGeom prst="rect">
            <a:avLst/>
          </a:prstGeom>
        </p:spPr>
      </p:pic>
      <p:sp>
        <p:nvSpPr>
          <p:cNvPr id="8" name="TextBox 7"/>
          <p:cNvSpPr txBox="1"/>
          <p:nvPr/>
        </p:nvSpPr>
        <p:spPr>
          <a:xfrm>
            <a:off x="1595754" y="3013360"/>
            <a:ext cx="1278555" cy="369332"/>
          </a:xfrm>
          <a:prstGeom prst="rect">
            <a:avLst/>
          </a:prstGeom>
          <a:noFill/>
        </p:spPr>
        <p:txBody>
          <a:bodyPr wrap="none" rtlCol="0">
            <a:spAutoFit/>
          </a:bodyPr>
          <a:lstStyle/>
          <a:p>
            <a:r>
              <a:rPr lang="en-US" dirty="0" smtClean="0"/>
              <a:t>Tic-Tac-Toe</a:t>
            </a:r>
            <a:endParaRPr lang="en-US" dirty="0"/>
          </a:p>
        </p:txBody>
      </p:sp>
      <p:sp>
        <p:nvSpPr>
          <p:cNvPr id="9" name="TextBox 8"/>
          <p:cNvSpPr txBox="1"/>
          <p:nvPr/>
        </p:nvSpPr>
        <p:spPr>
          <a:xfrm>
            <a:off x="5785096" y="3013360"/>
            <a:ext cx="1600503" cy="369332"/>
          </a:xfrm>
          <a:prstGeom prst="rect">
            <a:avLst/>
          </a:prstGeom>
          <a:noFill/>
        </p:spPr>
        <p:txBody>
          <a:bodyPr wrap="none" rtlCol="0">
            <a:spAutoFit/>
          </a:bodyPr>
          <a:lstStyle/>
          <a:p>
            <a:r>
              <a:rPr lang="en-US" dirty="0" smtClean="0"/>
              <a:t>Myerson Poker</a:t>
            </a:r>
            <a:endParaRPr lang="en-US" dirty="0"/>
          </a:p>
        </p:txBody>
      </p:sp>
      <p:sp>
        <p:nvSpPr>
          <p:cNvPr id="10" name="Oval 9"/>
          <p:cNvSpPr/>
          <p:nvPr/>
        </p:nvSpPr>
        <p:spPr>
          <a:xfrm>
            <a:off x="6543617" y="3494941"/>
            <a:ext cx="100314" cy="10031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0" idx="3"/>
          </p:cNvCxnSpPr>
          <p:nvPr/>
        </p:nvCxnSpPr>
        <p:spPr>
          <a:xfrm flipH="1">
            <a:off x="6035382" y="3580564"/>
            <a:ext cx="522926" cy="63573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5"/>
            <a:endCxn id="23" idx="1"/>
          </p:cNvCxnSpPr>
          <p:nvPr/>
        </p:nvCxnSpPr>
        <p:spPr>
          <a:xfrm>
            <a:off x="6629240" y="3580564"/>
            <a:ext cx="490974" cy="6330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04497" y="3370884"/>
            <a:ext cx="703654" cy="307777"/>
          </a:xfrm>
          <a:prstGeom prst="rect">
            <a:avLst/>
          </a:prstGeom>
          <a:noFill/>
        </p:spPr>
        <p:txBody>
          <a:bodyPr wrap="none" rtlCol="0">
            <a:spAutoFit/>
          </a:bodyPr>
          <a:lstStyle/>
          <a:p>
            <a:r>
              <a:rPr lang="en-US" sz="1400" dirty="0" smtClean="0">
                <a:solidFill>
                  <a:srgbClr val="00B050"/>
                </a:solidFill>
              </a:rPr>
              <a:t>Nature</a:t>
            </a:r>
            <a:endParaRPr lang="en-US" sz="1400" dirty="0">
              <a:solidFill>
                <a:srgbClr val="00B050"/>
              </a:solidFill>
            </a:endParaRPr>
          </a:p>
        </p:txBody>
      </p:sp>
      <p:sp>
        <p:nvSpPr>
          <p:cNvPr id="18" name="TextBox 17"/>
          <p:cNvSpPr txBox="1"/>
          <p:nvPr/>
        </p:nvSpPr>
        <p:spPr>
          <a:xfrm>
            <a:off x="6064765" y="3658289"/>
            <a:ext cx="285656" cy="276999"/>
          </a:xfrm>
          <a:prstGeom prst="rect">
            <a:avLst/>
          </a:prstGeom>
          <a:noFill/>
        </p:spPr>
        <p:txBody>
          <a:bodyPr wrap="none" rtlCol="0">
            <a:spAutoFit/>
          </a:bodyPr>
          <a:lstStyle/>
          <a:p>
            <a:r>
              <a:rPr lang="en-US" sz="1200" b="0" dirty="0" smtClean="0">
                <a:solidFill>
                  <a:srgbClr val="00B050"/>
                </a:solidFill>
              </a:rPr>
              <a:t>K</a:t>
            </a:r>
          </a:p>
        </p:txBody>
      </p:sp>
      <mc:AlternateContent xmlns:mc="http://schemas.openxmlformats.org/markup-compatibility/2006" xmlns:a14="http://schemas.microsoft.com/office/drawing/2010/main">
        <mc:Choice Requires="a14">
          <p:sp>
            <p:nvSpPr>
              <p:cNvPr id="19" name="Rectangle 18"/>
              <p:cNvSpPr/>
              <p:nvPr/>
            </p:nvSpPr>
            <p:spPr>
              <a:xfrm>
                <a:off x="6257085" y="3760870"/>
                <a:ext cx="312906" cy="438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200" i="1" smtClean="0">
                              <a:solidFill>
                                <a:srgbClr val="00B050"/>
                              </a:solidFill>
                              <a:latin typeface="Cambria Math" panose="02040503050406030204" pitchFamily="18" charset="0"/>
                            </a:rPr>
                          </m:ctrlPr>
                        </m:fPr>
                        <m:num>
                          <m:r>
                            <a:rPr lang="en-US" sz="1200" i="1">
                              <a:solidFill>
                                <a:srgbClr val="00B050"/>
                              </a:solidFill>
                              <a:latin typeface="Cambria Math" panose="02040503050406030204" pitchFamily="18" charset="0"/>
                            </a:rPr>
                            <m:t>1</m:t>
                          </m:r>
                        </m:num>
                        <m:den>
                          <m:r>
                            <a:rPr lang="en-US" sz="1200" i="1">
                              <a:solidFill>
                                <a:srgbClr val="00B050"/>
                              </a:solidFill>
                              <a:latin typeface="Cambria Math" panose="02040503050406030204" pitchFamily="18" charset="0"/>
                            </a:rPr>
                            <m:t>2</m:t>
                          </m:r>
                        </m:den>
                      </m:f>
                    </m:oMath>
                  </m:oMathPara>
                </a14:m>
                <a:endParaRPr lang="en-US" sz="1200" dirty="0">
                  <a:solidFill>
                    <a:srgbClr val="00B05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6257085" y="3760870"/>
                <a:ext cx="312906" cy="438005"/>
              </a:xfrm>
              <a:prstGeom prst="rect">
                <a:avLst/>
              </a:prstGeom>
              <a:blipFill rotWithShape="0">
                <a:blip r:embed="rId3"/>
                <a:stretch>
                  <a:fillRect/>
                </a:stretch>
              </a:blipFill>
            </p:spPr>
            <p:txBody>
              <a:bodyPr/>
              <a:lstStyle/>
              <a:p>
                <a:r>
                  <a:rPr lang="en-US">
                    <a:noFill/>
                  </a:rPr>
                  <a:t> </a:t>
                </a:r>
              </a:p>
            </p:txBody>
          </p:sp>
        </mc:Fallback>
      </mc:AlternateContent>
      <p:sp>
        <p:nvSpPr>
          <p:cNvPr id="20" name="TextBox 19"/>
          <p:cNvSpPr txBox="1"/>
          <p:nvPr/>
        </p:nvSpPr>
        <p:spPr>
          <a:xfrm>
            <a:off x="6747739" y="3620066"/>
            <a:ext cx="311304" cy="276999"/>
          </a:xfrm>
          <a:prstGeom prst="rect">
            <a:avLst/>
          </a:prstGeom>
          <a:noFill/>
        </p:spPr>
        <p:txBody>
          <a:bodyPr wrap="none" rtlCol="0">
            <a:spAutoFit/>
          </a:bodyPr>
          <a:lstStyle/>
          <a:p>
            <a:r>
              <a:rPr lang="en-US" sz="1200" b="0" dirty="0" smtClean="0">
                <a:solidFill>
                  <a:srgbClr val="00B050"/>
                </a:solidFill>
              </a:rPr>
              <a:t>Q</a:t>
            </a:r>
          </a:p>
        </p:txBody>
      </p:sp>
      <mc:AlternateContent xmlns:mc="http://schemas.openxmlformats.org/markup-compatibility/2006" xmlns:a14="http://schemas.microsoft.com/office/drawing/2010/main">
        <mc:Choice Requires="a14">
          <p:sp>
            <p:nvSpPr>
              <p:cNvPr id="21" name="Rectangle 20"/>
              <p:cNvSpPr/>
              <p:nvPr/>
            </p:nvSpPr>
            <p:spPr>
              <a:xfrm>
                <a:off x="6648755" y="3777758"/>
                <a:ext cx="312906" cy="438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200" i="1" smtClean="0">
                              <a:solidFill>
                                <a:srgbClr val="00B050"/>
                              </a:solidFill>
                              <a:latin typeface="Cambria Math" panose="02040503050406030204" pitchFamily="18" charset="0"/>
                            </a:rPr>
                          </m:ctrlPr>
                        </m:fPr>
                        <m:num>
                          <m:r>
                            <a:rPr lang="en-US" sz="1200" i="1">
                              <a:solidFill>
                                <a:srgbClr val="00B050"/>
                              </a:solidFill>
                              <a:latin typeface="Cambria Math" panose="02040503050406030204" pitchFamily="18" charset="0"/>
                            </a:rPr>
                            <m:t>1</m:t>
                          </m:r>
                        </m:num>
                        <m:den>
                          <m:r>
                            <a:rPr lang="en-US" sz="1200" i="1">
                              <a:solidFill>
                                <a:srgbClr val="00B050"/>
                              </a:solidFill>
                              <a:latin typeface="Cambria Math" panose="02040503050406030204" pitchFamily="18" charset="0"/>
                            </a:rPr>
                            <m:t>2</m:t>
                          </m:r>
                        </m:den>
                      </m:f>
                    </m:oMath>
                  </m:oMathPara>
                </a14:m>
                <a:endParaRPr lang="en-US" sz="1200" dirty="0">
                  <a:solidFill>
                    <a:srgbClr val="00B05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6648755" y="3777758"/>
                <a:ext cx="312906" cy="438005"/>
              </a:xfrm>
              <a:prstGeom prst="rect">
                <a:avLst/>
              </a:prstGeom>
              <a:blipFill rotWithShape="0">
                <a:blip r:embed="rId4"/>
                <a:stretch>
                  <a:fillRect/>
                </a:stretch>
              </a:blipFill>
            </p:spPr>
            <p:txBody>
              <a:bodyPr/>
              <a:lstStyle/>
              <a:p>
                <a:r>
                  <a:rPr lang="en-US">
                    <a:noFill/>
                  </a:rPr>
                  <a:t> </a:t>
                </a:r>
              </a:p>
            </p:txBody>
          </p:sp>
        </mc:Fallback>
      </mc:AlternateContent>
      <p:sp>
        <p:nvSpPr>
          <p:cNvPr id="22" name="Oval 21"/>
          <p:cNvSpPr/>
          <p:nvPr/>
        </p:nvSpPr>
        <p:spPr>
          <a:xfrm>
            <a:off x="5970673" y="4215682"/>
            <a:ext cx="100314" cy="1003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105523" y="4198875"/>
            <a:ext cx="100314" cy="1003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a:off x="5577124" y="4273933"/>
            <a:ext cx="415946" cy="635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2" idx="5"/>
            <a:endCxn id="37" idx="0"/>
          </p:cNvCxnSpPr>
          <p:nvPr/>
        </p:nvCxnSpPr>
        <p:spPr>
          <a:xfrm>
            <a:off x="6056296" y="4301305"/>
            <a:ext cx="169741" cy="9679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76476" y="4310510"/>
            <a:ext cx="510076" cy="276999"/>
          </a:xfrm>
          <a:prstGeom prst="rect">
            <a:avLst/>
          </a:prstGeom>
          <a:noFill/>
        </p:spPr>
        <p:txBody>
          <a:bodyPr wrap="none" rtlCol="0">
            <a:spAutoFit/>
          </a:bodyPr>
          <a:lstStyle/>
          <a:p>
            <a:r>
              <a:rPr lang="en-US" sz="1200" b="0" dirty="0" smtClean="0">
                <a:solidFill>
                  <a:srgbClr val="FF0000"/>
                </a:solidFill>
              </a:rPr>
              <a:t>Raise</a:t>
            </a:r>
          </a:p>
        </p:txBody>
      </p:sp>
      <p:sp>
        <p:nvSpPr>
          <p:cNvPr id="34" name="TextBox 33"/>
          <p:cNvSpPr txBox="1"/>
          <p:nvPr/>
        </p:nvSpPr>
        <p:spPr>
          <a:xfrm>
            <a:off x="6043823" y="4360222"/>
            <a:ext cx="585417" cy="276999"/>
          </a:xfrm>
          <a:prstGeom prst="rect">
            <a:avLst/>
          </a:prstGeom>
          <a:noFill/>
        </p:spPr>
        <p:txBody>
          <a:bodyPr wrap="square" rtlCol="0">
            <a:spAutoFit/>
          </a:bodyPr>
          <a:lstStyle/>
          <a:p>
            <a:r>
              <a:rPr lang="en-US" sz="1200" b="0" dirty="0" smtClean="0">
                <a:solidFill>
                  <a:srgbClr val="FF0000"/>
                </a:solidFill>
              </a:rPr>
              <a:t>Check</a:t>
            </a:r>
          </a:p>
        </p:txBody>
      </p:sp>
      <p:sp>
        <p:nvSpPr>
          <p:cNvPr id="36" name="Oval 35"/>
          <p:cNvSpPr/>
          <p:nvPr/>
        </p:nvSpPr>
        <p:spPr>
          <a:xfrm>
            <a:off x="5512415" y="4909180"/>
            <a:ext cx="100314" cy="10031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7" name="Oval 36"/>
          <p:cNvSpPr/>
          <p:nvPr/>
        </p:nvSpPr>
        <p:spPr>
          <a:xfrm>
            <a:off x="6175880" y="5269212"/>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50" name="Straight Arrow Connector 49"/>
          <p:cNvCxnSpPr>
            <a:endCxn id="54" idx="0"/>
          </p:cNvCxnSpPr>
          <p:nvPr/>
        </p:nvCxnSpPr>
        <p:spPr>
          <a:xfrm flipH="1">
            <a:off x="6997790" y="4298570"/>
            <a:ext cx="137125" cy="5319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3" idx="5"/>
          </p:cNvCxnSpPr>
          <p:nvPr/>
        </p:nvCxnSpPr>
        <p:spPr>
          <a:xfrm>
            <a:off x="7191146" y="4284498"/>
            <a:ext cx="526473" cy="9091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647072" y="4365051"/>
            <a:ext cx="510076" cy="276999"/>
          </a:xfrm>
          <a:prstGeom prst="rect">
            <a:avLst/>
          </a:prstGeom>
          <a:noFill/>
        </p:spPr>
        <p:txBody>
          <a:bodyPr wrap="none" rtlCol="0">
            <a:spAutoFit/>
          </a:bodyPr>
          <a:lstStyle/>
          <a:p>
            <a:r>
              <a:rPr lang="en-US" sz="1200" b="0" dirty="0" smtClean="0">
                <a:solidFill>
                  <a:srgbClr val="FF0000"/>
                </a:solidFill>
              </a:rPr>
              <a:t>Raise</a:t>
            </a:r>
          </a:p>
        </p:txBody>
      </p:sp>
      <p:sp>
        <p:nvSpPr>
          <p:cNvPr id="53" name="TextBox 52"/>
          <p:cNvSpPr txBox="1"/>
          <p:nvPr/>
        </p:nvSpPr>
        <p:spPr>
          <a:xfrm>
            <a:off x="7318489" y="4298570"/>
            <a:ext cx="585417" cy="276999"/>
          </a:xfrm>
          <a:prstGeom prst="rect">
            <a:avLst/>
          </a:prstGeom>
          <a:noFill/>
        </p:spPr>
        <p:txBody>
          <a:bodyPr wrap="none" rtlCol="0">
            <a:spAutoFit/>
          </a:bodyPr>
          <a:lstStyle/>
          <a:p>
            <a:r>
              <a:rPr lang="en-US" sz="1200" b="0" dirty="0" smtClean="0">
                <a:solidFill>
                  <a:srgbClr val="FF0000"/>
                </a:solidFill>
              </a:rPr>
              <a:t>Check</a:t>
            </a:r>
          </a:p>
        </p:txBody>
      </p:sp>
      <p:sp>
        <p:nvSpPr>
          <p:cNvPr id="54" name="Oval 53"/>
          <p:cNvSpPr/>
          <p:nvPr/>
        </p:nvSpPr>
        <p:spPr>
          <a:xfrm>
            <a:off x="6947633" y="4830475"/>
            <a:ext cx="100314" cy="10031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5" name="Oval 54"/>
          <p:cNvSpPr/>
          <p:nvPr/>
        </p:nvSpPr>
        <p:spPr>
          <a:xfrm>
            <a:off x="7677060" y="5192984"/>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9" name="TextBox 58"/>
          <p:cNvSpPr txBox="1"/>
          <p:nvPr/>
        </p:nvSpPr>
        <p:spPr>
          <a:xfrm>
            <a:off x="5544730" y="3994464"/>
            <a:ext cx="484428" cy="307777"/>
          </a:xfrm>
          <a:prstGeom prst="rect">
            <a:avLst/>
          </a:prstGeom>
          <a:noFill/>
        </p:spPr>
        <p:txBody>
          <a:bodyPr wrap="none" rtlCol="0">
            <a:spAutoFit/>
          </a:bodyPr>
          <a:lstStyle/>
          <a:p>
            <a:r>
              <a:rPr lang="en-US" sz="1400" dirty="0" smtClean="0">
                <a:solidFill>
                  <a:srgbClr val="FF0000"/>
                </a:solidFill>
              </a:rPr>
              <a:t>Ann</a:t>
            </a:r>
            <a:endParaRPr lang="en-US" sz="1400" dirty="0">
              <a:solidFill>
                <a:srgbClr val="FF0000"/>
              </a:solidFill>
            </a:endParaRPr>
          </a:p>
        </p:txBody>
      </p:sp>
      <mc:AlternateContent xmlns:mc="http://schemas.openxmlformats.org/markup-compatibility/2006" xmlns:a14="http://schemas.microsoft.com/office/drawing/2010/main">
        <mc:Choice Requires="a14">
          <p:sp>
            <p:nvSpPr>
              <p:cNvPr id="60" name="TextBox 59"/>
              <p:cNvSpPr txBox="1"/>
              <p:nvPr/>
            </p:nvSpPr>
            <p:spPr>
              <a:xfrm>
                <a:off x="5970673" y="5381377"/>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5970673" y="5381377"/>
                <a:ext cx="634597" cy="30777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7592178" y="5269212"/>
                <a:ext cx="6345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7592178" y="5269212"/>
                <a:ext cx="634596" cy="307777"/>
              </a:xfrm>
              <a:prstGeom prst="rect">
                <a:avLst/>
              </a:prstGeom>
              <a:blipFill rotWithShape="0">
                <a:blip r:embed="rId6"/>
                <a:stretch>
                  <a:fillRect/>
                </a:stretch>
              </a:blipFill>
            </p:spPr>
            <p:txBody>
              <a:bodyPr/>
              <a:lstStyle/>
              <a:p>
                <a:r>
                  <a:rPr lang="en-US">
                    <a:noFill/>
                  </a:rPr>
                  <a:t> </a:t>
                </a:r>
              </a:p>
            </p:txBody>
          </p:sp>
        </mc:Fallback>
      </mc:AlternateContent>
      <p:cxnSp>
        <p:nvCxnSpPr>
          <p:cNvPr id="72" name="Straight Connector 71"/>
          <p:cNvCxnSpPr>
            <a:stCxn id="36" idx="6"/>
            <a:endCxn id="54" idx="2"/>
          </p:cNvCxnSpPr>
          <p:nvPr/>
        </p:nvCxnSpPr>
        <p:spPr>
          <a:xfrm flipV="1">
            <a:off x="5612729" y="4880632"/>
            <a:ext cx="1334904" cy="78705"/>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993912" y="4785258"/>
            <a:ext cx="521297" cy="307777"/>
          </a:xfrm>
          <a:prstGeom prst="rect">
            <a:avLst/>
          </a:prstGeom>
          <a:noFill/>
        </p:spPr>
        <p:txBody>
          <a:bodyPr wrap="none" rtlCol="0">
            <a:spAutoFit/>
          </a:bodyPr>
          <a:lstStyle/>
          <a:p>
            <a:r>
              <a:rPr lang="en-US" sz="1400" dirty="0" smtClean="0">
                <a:solidFill>
                  <a:srgbClr val="00B0F0"/>
                </a:solidFill>
              </a:rPr>
              <a:t>Beth</a:t>
            </a:r>
            <a:endParaRPr lang="en-US" sz="1400" dirty="0">
              <a:solidFill>
                <a:srgbClr val="00B0F0"/>
              </a:solidFill>
            </a:endParaRPr>
          </a:p>
        </p:txBody>
      </p:sp>
      <p:cxnSp>
        <p:nvCxnSpPr>
          <p:cNvPr id="74" name="Straight Arrow Connector 73"/>
          <p:cNvCxnSpPr>
            <a:endCxn id="78" idx="7"/>
          </p:cNvCxnSpPr>
          <p:nvPr/>
        </p:nvCxnSpPr>
        <p:spPr>
          <a:xfrm flipH="1">
            <a:off x="5072176" y="5010093"/>
            <a:ext cx="448286" cy="89478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36" idx="4"/>
            <a:endCxn id="79" idx="0"/>
          </p:cNvCxnSpPr>
          <p:nvPr/>
        </p:nvCxnSpPr>
        <p:spPr>
          <a:xfrm>
            <a:off x="5562572" y="5009494"/>
            <a:ext cx="185196" cy="8669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975050" y="5254382"/>
            <a:ext cx="385042" cy="276999"/>
          </a:xfrm>
          <a:prstGeom prst="rect">
            <a:avLst/>
          </a:prstGeom>
          <a:noFill/>
        </p:spPr>
        <p:txBody>
          <a:bodyPr wrap="none" rtlCol="0">
            <a:spAutoFit/>
          </a:bodyPr>
          <a:lstStyle/>
          <a:p>
            <a:r>
              <a:rPr lang="en-US" sz="1200" b="0" dirty="0" smtClean="0">
                <a:solidFill>
                  <a:srgbClr val="00B0F0"/>
                </a:solidFill>
              </a:rPr>
              <a:t>call</a:t>
            </a:r>
          </a:p>
        </p:txBody>
      </p:sp>
      <p:sp>
        <p:nvSpPr>
          <p:cNvPr id="77" name="TextBox 76"/>
          <p:cNvSpPr txBox="1"/>
          <p:nvPr/>
        </p:nvSpPr>
        <p:spPr>
          <a:xfrm>
            <a:off x="5584226" y="5227200"/>
            <a:ext cx="585417" cy="276999"/>
          </a:xfrm>
          <a:prstGeom prst="rect">
            <a:avLst/>
          </a:prstGeom>
          <a:noFill/>
        </p:spPr>
        <p:txBody>
          <a:bodyPr wrap="square" rtlCol="0">
            <a:spAutoFit/>
          </a:bodyPr>
          <a:lstStyle/>
          <a:p>
            <a:r>
              <a:rPr lang="en-US" sz="1200" b="0" dirty="0" smtClean="0">
                <a:solidFill>
                  <a:srgbClr val="00B0F0"/>
                </a:solidFill>
              </a:rPr>
              <a:t>fold</a:t>
            </a:r>
          </a:p>
        </p:txBody>
      </p:sp>
      <p:sp>
        <p:nvSpPr>
          <p:cNvPr id="78" name="Oval 77"/>
          <p:cNvSpPr/>
          <p:nvPr/>
        </p:nvSpPr>
        <p:spPr>
          <a:xfrm>
            <a:off x="4986553" y="5890191"/>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9" name="Oval 78"/>
          <p:cNvSpPr/>
          <p:nvPr/>
        </p:nvSpPr>
        <p:spPr>
          <a:xfrm>
            <a:off x="5697611" y="5876472"/>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80" name="TextBox 79"/>
              <p:cNvSpPr txBox="1"/>
              <p:nvPr/>
            </p:nvSpPr>
            <p:spPr>
              <a:xfrm>
                <a:off x="5467798" y="5977496"/>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5467798" y="5977496"/>
                <a:ext cx="634597" cy="30777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4657751" y="5978045"/>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dirty="0" smtClean="0">
                          <a:solidFill>
                            <a:srgbClr val="FF0000"/>
                          </a:solidFill>
                          <a:latin typeface="Cambria Math" panose="02040503050406030204" pitchFamily="18" charset="0"/>
                        </a:rPr>
                        <m:t>2</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−2</m:t>
                      </m:r>
                    </m:oMath>
                  </m:oMathPara>
                </a14:m>
                <a:endParaRPr lang="en-US" sz="1400" dirty="0">
                  <a:solidFill>
                    <a:srgbClr val="00B0F0"/>
                  </a:solidFill>
                </a:endParaRPr>
              </a:p>
            </p:txBody>
          </p:sp>
        </mc:Choice>
        <mc:Fallback xmlns="">
          <p:sp>
            <p:nvSpPr>
              <p:cNvPr id="83" name="TextBox 82"/>
              <p:cNvSpPr txBox="1">
                <a:spLocks noRot="1" noChangeAspect="1" noMove="1" noResize="1" noEditPoints="1" noAdjustHandles="1" noChangeArrowheads="1" noChangeShapeType="1" noTextEdit="1"/>
              </p:cNvSpPr>
              <p:nvPr/>
            </p:nvSpPr>
            <p:spPr>
              <a:xfrm>
                <a:off x="4657751" y="5978045"/>
                <a:ext cx="634597" cy="307777"/>
              </a:xfrm>
              <a:prstGeom prst="rect">
                <a:avLst/>
              </a:prstGeom>
              <a:blipFill rotWithShape="0">
                <a:blip r:embed="rId8"/>
                <a:stretch>
                  <a:fillRect/>
                </a:stretch>
              </a:blipFill>
            </p:spPr>
            <p:txBody>
              <a:bodyPr/>
              <a:lstStyle/>
              <a:p>
                <a:r>
                  <a:rPr lang="en-US">
                    <a:noFill/>
                  </a:rPr>
                  <a:t> </a:t>
                </a:r>
              </a:p>
            </p:txBody>
          </p:sp>
        </mc:Fallback>
      </mc:AlternateContent>
      <p:cxnSp>
        <p:nvCxnSpPr>
          <p:cNvPr id="91" name="Straight Arrow Connector 90"/>
          <p:cNvCxnSpPr>
            <a:endCxn id="95" idx="7"/>
          </p:cNvCxnSpPr>
          <p:nvPr/>
        </p:nvCxnSpPr>
        <p:spPr>
          <a:xfrm flipH="1">
            <a:off x="6527677" y="4882222"/>
            <a:ext cx="448286" cy="89478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96" idx="0"/>
          </p:cNvCxnSpPr>
          <p:nvPr/>
        </p:nvCxnSpPr>
        <p:spPr>
          <a:xfrm>
            <a:off x="7018073" y="4881623"/>
            <a:ext cx="185196" cy="8669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430551" y="5126511"/>
            <a:ext cx="385042" cy="276999"/>
          </a:xfrm>
          <a:prstGeom prst="rect">
            <a:avLst/>
          </a:prstGeom>
          <a:noFill/>
        </p:spPr>
        <p:txBody>
          <a:bodyPr wrap="none" rtlCol="0">
            <a:spAutoFit/>
          </a:bodyPr>
          <a:lstStyle/>
          <a:p>
            <a:r>
              <a:rPr lang="en-US" sz="1200" b="0" dirty="0" smtClean="0">
                <a:solidFill>
                  <a:srgbClr val="00B0F0"/>
                </a:solidFill>
              </a:rPr>
              <a:t>call</a:t>
            </a:r>
          </a:p>
        </p:txBody>
      </p:sp>
      <p:sp>
        <p:nvSpPr>
          <p:cNvPr id="94" name="TextBox 93"/>
          <p:cNvSpPr txBox="1"/>
          <p:nvPr/>
        </p:nvSpPr>
        <p:spPr>
          <a:xfrm>
            <a:off x="7039727" y="5099329"/>
            <a:ext cx="585417" cy="276999"/>
          </a:xfrm>
          <a:prstGeom prst="rect">
            <a:avLst/>
          </a:prstGeom>
          <a:noFill/>
        </p:spPr>
        <p:txBody>
          <a:bodyPr wrap="square" rtlCol="0">
            <a:spAutoFit/>
          </a:bodyPr>
          <a:lstStyle/>
          <a:p>
            <a:r>
              <a:rPr lang="en-US" sz="1200" b="0" dirty="0" smtClean="0">
                <a:solidFill>
                  <a:srgbClr val="00B0F0"/>
                </a:solidFill>
              </a:rPr>
              <a:t>fold</a:t>
            </a:r>
          </a:p>
        </p:txBody>
      </p:sp>
      <p:sp>
        <p:nvSpPr>
          <p:cNvPr id="95" name="Oval 94"/>
          <p:cNvSpPr/>
          <p:nvPr/>
        </p:nvSpPr>
        <p:spPr>
          <a:xfrm>
            <a:off x="6442054" y="5762320"/>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6" name="Oval 95"/>
          <p:cNvSpPr/>
          <p:nvPr/>
        </p:nvSpPr>
        <p:spPr>
          <a:xfrm>
            <a:off x="7153112" y="5748601"/>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97" name="TextBox 96"/>
              <p:cNvSpPr txBox="1"/>
              <p:nvPr/>
            </p:nvSpPr>
            <p:spPr>
              <a:xfrm>
                <a:off x="6923299" y="5849625"/>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97" name="TextBox 96"/>
              <p:cNvSpPr txBox="1">
                <a:spLocks noRot="1" noChangeAspect="1" noMove="1" noResize="1" noEditPoints="1" noAdjustHandles="1" noChangeArrowheads="1" noChangeShapeType="1" noTextEdit="1"/>
              </p:cNvSpPr>
              <p:nvPr/>
            </p:nvSpPr>
            <p:spPr>
              <a:xfrm>
                <a:off x="6923299" y="5849625"/>
                <a:ext cx="634597" cy="30777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6156324" y="5850177"/>
                <a:ext cx="6345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dirty="0" smtClean="0">
                          <a:solidFill>
                            <a:srgbClr val="FF0000"/>
                          </a:solidFill>
                          <a:latin typeface="Cambria Math" panose="02040503050406030204" pitchFamily="18" charset="0"/>
                        </a:rPr>
                        <m:t>−2</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2</m:t>
                      </m:r>
                    </m:oMath>
                  </m:oMathPara>
                </a14:m>
                <a:endParaRPr lang="en-US" sz="1400" dirty="0">
                  <a:solidFill>
                    <a:srgbClr val="00B0F0"/>
                  </a:solidFill>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6156324" y="5850177"/>
                <a:ext cx="634596" cy="307777"/>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8063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Stackelberg Games</a:t>
                </a:r>
              </a:p>
              <a:p>
                <a:pPr lvl="1"/>
                <a:r>
                  <a:rPr lang="en-US" dirty="0" smtClean="0"/>
                  <a:t>Strong </a:t>
                </a:r>
                <a:r>
                  <a:rPr lang="en-US" dirty="0" err="1" smtClean="0"/>
                  <a:t>Stackelberg</a:t>
                </a:r>
                <a:r>
                  <a:rPr lang="en-US" dirty="0" smtClean="0"/>
                  <a:t> Equilibrium</a:t>
                </a:r>
              </a:p>
              <a:p>
                <a:endParaRPr lang="en-US" dirty="0" smtClean="0"/>
              </a:p>
              <a:p>
                <a:r>
                  <a:rPr lang="en-US" dirty="0" smtClean="0"/>
                  <a:t>Backup Slides (Optional)</a:t>
                </a:r>
              </a:p>
              <a:p>
                <a:pPr lvl="1"/>
                <a:r>
                  <a:rPr lang="en-US" dirty="0" smtClean="0"/>
                  <a:t>Extensive-Form Games</a:t>
                </a:r>
                <a:endParaRPr lang="en-US" dirty="0"/>
              </a:p>
              <a:p>
                <a:pPr lvl="1"/>
                <a:r>
                  <a:rPr lang="en-US" dirty="0" smtClean="0"/>
                  <a:t>Correlated </a:t>
                </a:r>
                <a:r>
                  <a:rPr lang="en-US" dirty="0"/>
                  <a:t>Equilibrium (CE</a:t>
                </a:r>
                <a:r>
                  <a:rPr lang="en-US" dirty="0" smtClean="0"/>
                  <a:t>)</a:t>
                </a:r>
              </a:p>
              <a:p>
                <a:pPr lvl="1"/>
                <a14:m>
                  <m:oMath xmlns:m="http://schemas.openxmlformats.org/officeDocument/2006/math">
                    <m:r>
                      <a:rPr lang="en-US" b="0" i="1" smtClean="0">
                        <a:latin typeface="Cambria Math" panose="02040503050406030204" pitchFamily="18" charset="0"/>
                      </a:rPr>
                      <m:t>𝜖</m:t>
                    </m:r>
                  </m:oMath>
                </a14:m>
                <a:r>
                  <a:rPr lang="en-US" dirty="0" smtClean="0"/>
                  <a:t>-Nash Equilibrium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a:t>
            </a:fld>
            <a:endParaRPr lang="en-US" dirty="0"/>
          </a:p>
        </p:txBody>
      </p:sp>
    </p:spTree>
    <p:extLst>
      <p:ext uri="{BB962C8B-B14F-4D97-AF65-F5344CB8AC3E}">
        <p14:creationId xmlns:p14="http://schemas.microsoft.com/office/powerpoint/2010/main" val="2157616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Extensive-Form Games</a:t>
            </a:r>
          </a:p>
        </p:txBody>
      </p:sp>
      <p:sp>
        <p:nvSpPr>
          <p:cNvPr id="3" name="Content Placeholder 2"/>
          <p:cNvSpPr>
            <a:spLocks noGrp="1"/>
          </p:cNvSpPr>
          <p:nvPr>
            <p:ph sz="quarter" idx="1"/>
          </p:nvPr>
        </p:nvSpPr>
        <p:spPr/>
        <p:txBody>
          <a:bodyPr/>
          <a:lstStyle/>
          <a:p>
            <a:r>
              <a:rPr lang="en-US" dirty="0" smtClean="0"/>
              <a:t>Repeated games with finite horizon and no discount factor can be viewed as EFGs</a:t>
            </a:r>
          </a:p>
          <a:p>
            <a:pPr lvl="1"/>
            <a:r>
              <a:rPr lang="en-US" dirty="0" smtClean="0"/>
              <a:t>Repeated Prisoner’s Dilemma</a:t>
            </a:r>
          </a:p>
          <a:p>
            <a:pPr lvl="1"/>
            <a:r>
              <a:rPr lang="en-US" dirty="0" smtClean="0"/>
              <a:t>Repeated Rock-Paper-Scissors</a:t>
            </a:r>
          </a:p>
          <a:p>
            <a:r>
              <a:rPr lang="en-US" dirty="0" smtClean="0"/>
              <a:t>A game in extensive form can be converted into a game in normal form </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30</a:t>
            </a:fld>
            <a:endParaRPr lang="en-US" dirty="0"/>
          </a:p>
        </p:txBody>
      </p:sp>
      <p:sp>
        <p:nvSpPr>
          <p:cNvPr id="7" name="Oval 6"/>
          <p:cNvSpPr/>
          <p:nvPr/>
        </p:nvSpPr>
        <p:spPr>
          <a:xfrm>
            <a:off x="6543617" y="3494941"/>
            <a:ext cx="100314" cy="10031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3"/>
          </p:cNvCxnSpPr>
          <p:nvPr/>
        </p:nvCxnSpPr>
        <p:spPr>
          <a:xfrm flipH="1">
            <a:off x="6035382" y="3580564"/>
            <a:ext cx="522926" cy="63573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5"/>
            <a:endCxn id="16" idx="1"/>
          </p:cNvCxnSpPr>
          <p:nvPr/>
        </p:nvCxnSpPr>
        <p:spPr>
          <a:xfrm>
            <a:off x="6629240" y="3580564"/>
            <a:ext cx="490974" cy="6330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04497" y="3370884"/>
            <a:ext cx="703654" cy="307777"/>
          </a:xfrm>
          <a:prstGeom prst="rect">
            <a:avLst/>
          </a:prstGeom>
          <a:noFill/>
        </p:spPr>
        <p:txBody>
          <a:bodyPr wrap="none" rtlCol="0">
            <a:spAutoFit/>
          </a:bodyPr>
          <a:lstStyle/>
          <a:p>
            <a:r>
              <a:rPr lang="en-US" sz="1400" dirty="0" smtClean="0">
                <a:solidFill>
                  <a:srgbClr val="00B050"/>
                </a:solidFill>
              </a:rPr>
              <a:t>Nature</a:t>
            </a:r>
            <a:endParaRPr lang="en-US" sz="1400" dirty="0">
              <a:solidFill>
                <a:srgbClr val="00B050"/>
              </a:solidFill>
            </a:endParaRPr>
          </a:p>
        </p:txBody>
      </p:sp>
      <p:sp>
        <p:nvSpPr>
          <p:cNvPr id="11" name="TextBox 10"/>
          <p:cNvSpPr txBox="1"/>
          <p:nvPr/>
        </p:nvSpPr>
        <p:spPr>
          <a:xfrm>
            <a:off x="6064765" y="3658289"/>
            <a:ext cx="285656" cy="276999"/>
          </a:xfrm>
          <a:prstGeom prst="rect">
            <a:avLst/>
          </a:prstGeom>
          <a:noFill/>
        </p:spPr>
        <p:txBody>
          <a:bodyPr wrap="none" rtlCol="0">
            <a:spAutoFit/>
          </a:bodyPr>
          <a:lstStyle/>
          <a:p>
            <a:r>
              <a:rPr lang="en-US" sz="1200" b="0" dirty="0" smtClean="0">
                <a:solidFill>
                  <a:srgbClr val="00B050"/>
                </a:solidFill>
              </a:rPr>
              <a:t>K</a:t>
            </a:r>
          </a:p>
        </p:txBody>
      </p:sp>
      <mc:AlternateContent xmlns:mc="http://schemas.openxmlformats.org/markup-compatibility/2006" xmlns:a14="http://schemas.microsoft.com/office/drawing/2010/main">
        <mc:Choice Requires="a14">
          <p:sp>
            <p:nvSpPr>
              <p:cNvPr id="12" name="Rectangle 11"/>
              <p:cNvSpPr/>
              <p:nvPr/>
            </p:nvSpPr>
            <p:spPr>
              <a:xfrm>
                <a:off x="6257085" y="3760870"/>
                <a:ext cx="312906" cy="438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200" i="1" smtClean="0">
                              <a:solidFill>
                                <a:srgbClr val="00B050"/>
                              </a:solidFill>
                              <a:latin typeface="Cambria Math" panose="02040503050406030204" pitchFamily="18" charset="0"/>
                            </a:rPr>
                          </m:ctrlPr>
                        </m:fPr>
                        <m:num>
                          <m:r>
                            <a:rPr lang="en-US" sz="1200" i="1">
                              <a:solidFill>
                                <a:srgbClr val="00B050"/>
                              </a:solidFill>
                              <a:latin typeface="Cambria Math" panose="02040503050406030204" pitchFamily="18" charset="0"/>
                            </a:rPr>
                            <m:t>1</m:t>
                          </m:r>
                        </m:num>
                        <m:den>
                          <m:r>
                            <a:rPr lang="en-US" sz="1200" i="1">
                              <a:solidFill>
                                <a:srgbClr val="00B050"/>
                              </a:solidFill>
                              <a:latin typeface="Cambria Math" panose="02040503050406030204" pitchFamily="18" charset="0"/>
                            </a:rPr>
                            <m:t>2</m:t>
                          </m:r>
                        </m:den>
                      </m:f>
                    </m:oMath>
                  </m:oMathPara>
                </a14:m>
                <a:endParaRPr lang="en-US" sz="1200" dirty="0">
                  <a:solidFill>
                    <a:srgbClr val="00B05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6257085" y="3760870"/>
                <a:ext cx="312906" cy="438005"/>
              </a:xfrm>
              <a:prstGeom prst="rect">
                <a:avLst/>
              </a:prstGeom>
              <a:blipFill rotWithShape="0">
                <a:blip r:embed="rId2"/>
                <a:stretch>
                  <a:fillRect/>
                </a:stretch>
              </a:blipFill>
            </p:spPr>
            <p:txBody>
              <a:bodyPr/>
              <a:lstStyle/>
              <a:p>
                <a:r>
                  <a:rPr lang="en-US">
                    <a:noFill/>
                  </a:rPr>
                  <a:t> </a:t>
                </a:r>
              </a:p>
            </p:txBody>
          </p:sp>
        </mc:Fallback>
      </mc:AlternateContent>
      <p:sp>
        <p:nvSpPr>
          <p:cNvPr id="13" name="TextBox 12"/>
          <p:cNvSpPr txBox="1"/>
          <p:nvPr/>
        </p:nvSpPr>
        <p:spPr>
          <a:xfrm>
            <a:off x="6747739" y="3620066"/>
            <a:ext cx="311304" cy="276999"/>
          </a:xfrm>
          <a:prstGeom prst="rect">
            <a:avLst/>
          </a:prstGeom>
          <a:noFill/>
        </p:spPr>
        <p:txBody>
          <a:bodyPr wrap="none" rtlCol="0">
            <a:spAutoFit/>
          </a:bodyPr>
          <a:lstStyle/>
          <a:p>
            <a:r>
              <a:rPr lang="en-US" sz="1200" b="0" dirty="0" smtClean="0">
                <a:solidFill>
                  <a:srgbClr val="00B050"/>
                </a:solidFill>
              </a:rPr>
              <a:t>Q</a:t>
            </a:r>
          </a:p>
        </p:txBody>
      </p:sp>
      <mc:AlternateContent xmlns:mc="http://schemas.openxmlformats.org/markup-compatibility/2006" xmlns:a14="http://schemas.microsoft.com/office/drawing/2010/main">
        <mc:Choice Requires="a14">
          <p:sp>
            <p:nvSpPr>
              <p:cNvPr id="14" name="Rectangle 13"/>
              <p:cNvSpPr/>
              <p:nvPr/>
            </p:nvSpPr>
            <p:spPr>
              <a:xfrm>
                <a:off x="6648755" y="3777758"/>
                <a:ext cx="312906" cy="438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200" i="1" smtClean="0">
                              <a:solidFill>
                                <a:srgbClr val="00B050"/>
                              </a:solidFill>
                              <a:latin typeface="Cambria Math" panose="02040503050406030204" pitchFamily="18" charset="0"/>
                            </a:rPr>
                          </m:ctrlPr>
                        </m:fPr>
                        <m:num>
                          <m:r>
                            <a:rPr lang="en-US" sz="1200" i="1">
                              <a:solidFill>
                                <a:srgbClr val="00B050"/>
                              </a:solidFill>
                              <a:latin typeface="Cambria Math" panose="02040503050406030204" pitchFamily="18" charset="0"/>
                            </a:rPr>
                            <m:t>1</m:t>
                          </m:r>
                        </m:num>
                        <m:den>
                          <m:r>
                            <a:rPr lang="en-US" sz="1200" i="1">
                              <a:solidFill>
                                <a:srgbClr val="00B050"/>
                              </a:solidFill>
                              <a:latin typeface="Cambria Math" panose="02040503050406030204" pitchFamily="18" charset="0"/>
                            </a:rPr>
                            <m:t>2</m:t>
                          </m:r>
                        </m:den>
                      </m:f>
                    </m:oMath>
                  </m:oMathPara>
                </a14:m>
                <a:endParaRPr lang="en-US" sz="1200" dirty="0">
                  <a:solidFill>
                    <a:srgbClr val="00B050"/>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648755" y="3777758"/>
                <a:ext cx="312906" cy="438005"/>
              </a:xfrm>
              <a:prstGeom prst="rect">
                <a:avLst/>
              </a:prstGeom>
              <a:blipFill rotWithShape="0">
                <a:blip r:embed="rId3"/>
                <a:stretch>
                  <a:fillRect/>
                </a:stretch>
              </a:blipFill>
            </p:spPr>
            <p:txBody>
              <a:bodyPr/>
              <a:lstStyle/>
              <a:p>
                <a:r>
                  <a:rPr lang="en-US">
                    <a:noFill/>
                  </a:rPr>
                  <a:t> </a:t>
                </a:r>
              </a:p>
            </p:txBody>
          </p:sp>
        </mc:Fallback>
      </mc:AlternateContent>
      <p:sp>
        <p:nvSpPr>
          <p:cNvPr id="15" name="Oval 14"/>
          <p:cNvSpPr/>
          <p:nvPr/>
        </p:nvSpPr>
        <p:spPr>
          <a:xfrm>
            <a:off x="5970673" y="4215682"/>
            <a:ext cx="100314" cy="1003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105523" y="4198875"/>
            <a:ext cx="100314" cy="1003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5577124" y="4273933"/>
            <a:ext cx="415946" cy="635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5"/>
            <a:endCxn id="22" idx="0"/>
          </p:cNvCxnSpPr>
          <p:nvPr/>
        </p:nvCxnSpPr>
        <p:spPr>
          <a:xfrm>
            <a:off x="6056296" y="4301305"/>
            <a:ext cx="169741" cy="9679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76476" y="4310510"/>
            <a:ext cx="510076" cy="276999"/>
          </a:xfrm>
          <a:prstGeom prst="rect">
            <a:avLst/>
          </a:prstGeom>
          <a:noFill/>
        </p:spPr>
        <p:txBody>
          <a:bodyPr wrap="none" rtlCol="0">
            <a:spAutoFit/>
          </a:bodyPr>
          <a:lstStyle/>
          <a:p>
            <a:r>
              <a:rPr lang="en-US" sz="1200" b="0" dirty="0" smtClean="0">
                <a:solidFill>
                  <a:srgbClr val="FF0000"/>
                </a:solidFill>
              </a:rPr>
              <a:t>Raise</a:t>
            </a:r>
          </a:p>
        </p:txBody>
      </p:sp>
      <p:sp>
        <p:nvSpPr>
          <p:cNvPr id="20" name="TextBox 19"/>
          <p:cNvSpPr txBox="1"/>
          <p:nvPr/>
        </p:nvSpPr>
        <p:spPr>
          <a:xfrm>
            <a:off x="6043823" y="4360222"/>
            <a:ext cx="585417" cy="276999"/>
          </a:xfrm>
          <a:prstGeom prst="rect">
            <a:avLst/>
          </a:prstGeom>
          <a:noFill/>
        </p:spPr>
        <p:txBody>
          <a:bodyPr wrap="square" rtlCol="0">
            <a:spAutoFit/>
          </a:bodyPr>
          <a:lstStyle/>
          <a:p>
            <a:r>
              <a:rPr lang="en-US" sz="1200" b="0" dirty="0" smtClean="0">
                <a:solidFill>
                  <a:srgbClr val="FF0000"/>
                </a:solidFill>
              </a:rPr>
              <a:t>Check</a:t>
            </a:r>
          </a:p>
        </p:txBody>
      </p:sp>
      <p:sp>
        <p:nvSpPr>
          <p:cNvPr id="21" name="Oval 20"/>
          <p:cNvSpPr/>
          <p:nvPr/>
        </p:nvSpPr>
        <p:spPr>
          <a:xfrm>
            <a:off x="5512415" y="4909180"/>
            <a:ext cx="100314" cy="10031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Oval 21"/>
          <p:cNvSpPr/>
          <p:nvPr/>
        </p:nvSpPr>
        <p:spPr>
          <a:xfrm>
            <a:off x="6175880" y="5269212"/>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p:cNvCxnSpPr>
            <a:endCxn id="27" idx="0"/>
          </p:cNvCxnSpPr>
          <p:nvPr/>
        </p:nvCxnSpPr>
        <p:spPr>
          <a:xfrm flipH="1">
            <a:off x="6997790" y="4298570"/>
            <a:ext cx="137125" cy="5319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5"/>
          </p:cNvCxnSpPr>
          <p:nvPr/>
        </p:nvCxnSpPr>
        <p:spPr>
          <a:xfrm>
            <a:off x="7191146" y="4284498"/>
            <a:ext cx="526473" cy="9091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47072" y="4365051"/>
            <a:ext cx="510076" cy="276999"/>
          </a:xfrm>
          <a:prstGeom prst="rect">
            <a:avLst/>
          </a:prstGeom>
          <a:noFill/>
        </p:spPr>
        <p:txBody>
          <a:bodyPr wrap="none" rtlCol="0">
            <a:spAutoFit/>
          </a:bodyPr>
          <a:lstStyle/>
          <a:p>
            <a:r>
              <a:rPr lang="en-US" sz="1200" b="0" dirty="0" smtClean="0">
                <a:solidFill>
                  <a:srgbClr val="FF0000"/>
                </a:solidFill>
              </a:rPr>
              <a:t>Raise</a:t>
            </a:r>
          </a:p>
        </p:txBody>
      </p:sp>
      <p:sp>
        <p:nvSpPr>
          <p:cNvPr id="26" name="TextBox 25"/>
          <p:cNvSpPr txBox="1"/>
          <p:nvPr/>
        </p:nvSpPr>
        <p:spPr>
          <a:xfrm>
            <a:off x="7318489" y="4298570"/>
            <a:ext cx="585417" cy="276999"/>
          </a:xfrm>
          <a:prstGeom prst="rect">
            <a:avLst/>
          </a:prstGeom>
          <a:noFill/>
        </p:spPr>
        <p:txBody>
          <a:bodyPr wrap="none" rtlCol="0">
            <a:spAutoFit/>
          </a:bodyPr>
          <a:lstStyle/>
          <a:p>
            <a:r>
              <a:rPr lang="en-US" sz="1200" b="0" dirty="0" smtClean="0">
                <a:solidFill>
                  <a:srgbClr val="FF0000"/>
                </a:solidFill>
              </a:rPr>
              <a:t>Check</a:t>
            </a:r>
          </a:p>
        </p:txBody>
      </p:sp>
      <p:sp>
        <p:nvSpPr>
          <p:cNvPr id="27" name="Oval 26"/>
          <p:cNvSpPr/>
          <p:nvPr/>
        </p:nvSpPr>
        <p:spPr>
          <a:xfrm>
            <a:off x="6947633" y="4830475"/>
            <a:ext cx="100314" cy="10031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Oval 27"/>
          <p:cNvSpPr/>
          <p:nvPr/>
        </p:nvSpPr>
        <p:spPr>
          <a:xfrm>
            <a:off x="7677060" y="5192984"/>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TextBox 28"/>
          <p:cNvSpPr txBox="1"/>
          <p:nvPr/>
        </p:nvSpPr>
        <p:spPr>
          <a:xfrm>
            <a:off x="5544730" y="3994464"/>
            <a:ext cx="484428" cy="307777"/>
          </a:xfrm>
          <a:prstGeom prst="rect">
            <a:avLst/>
          </a:prstGeom>
          <a:noFill/>
        </p:spPr>
        <p:txBody>
          <a:bodyPr wrap="none" rtlCol="0">
            <a:spAutoFit/>
          </a:bodyPr>
          <a:lstStyle/>
          <a:p>
            <a:r>
              <a:rPr lang="en-US" sz="1400" dirty="0" smtClean="0">
                <a:solidFill>
                  <a:srgbClr val="FF0000"/>
                </a:solidFill>
              </a:rPr>
              <a:t>Ann</a:t>
            </a:r>
            <a:endParaRPr lang="en-US" sz="1400" dirty="0">
              <a:solidFill>
                <a:srgbClr val="FF0000"/>
              </a:solidFill>
            </a:endParaRPr>
          </a:p>
        </p:txBody>
      </p:sp>
      <mc:AlternateContent xmlns:mc="http://schemas.openxmlformats.org/markup-compatibility/2006" xmlns:a14="http://schemas.microsoft.com/office/drawing/2010/main">
        <mc:Choice Requires="a14">
          <p:sp>
            <p:nvSpPr>
              <p:cNvPr id="30" name="TextBox 29"/>
              <p:cNvSpPr txBox="1"/>
              <p:nvPr/>
            </p:nvSpPr>
            <p:spPr>
              <a:xfrm>
                <a:off x="5970673" y="5381377"/>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5970673" y="5381377"/>
                <a:ext cx="634597" cy="30777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592178" y="5269212"/>
                <a:ext cx="6345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7592178" y="5269212"/>
                <a:ext cx="634596" cy="307777"/>
              </a:xfrm>
              <a:prstGeom prst="rect">
                <a:avLst/>
              </a:prstGeom>
              <a:blipFill rotWithShape="0">
                <a:blip r:embed="rId5"/>
                <a:stretch>
                  <a:fillRect/>
                </a:stretch>
              </a:blipFill>
            </p:spPr>
            <p:txBody>
              <a:bodyPr/>
              <a:lstStyle/>
              <a:p>
                <a:r>
                  <a:rPr lang="en-US">
                    <a:noFill/>
                  </a:rPr>
                  <a:t> </a:t>
                </a:r>
              </a:p>
            </p:txBody>
          </p:sp>
        </mc:Fallback>
      </mc:AlternateContent>
      <p:cxnSp>
        <p:nvCxnSpPr>
          <p:cNvPr id="32" name="Straight Connector 31"/>
          <p:cNvCxnSpPr>
            <a:stCxn id="21" idx="6"/>
            <a:endCxn id="27" idx="2"/>
          </p:cNvCxnSpPr>
          <p:nvPr/>
        </p:nvCxnSpPr>
        <p:spPr>
          <a:xfrm flipV="1">
            <a:off x="5612729" y="4880632"/>
            <a:ext cx="1334904" cy="78705"/>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993912" y="4785258"/>
            <a:ext cx="521297" cy="307777"/>
          </a:xfrm>
          <a:prstGeom prst="rect">
            <a:avLst/>
          </a:prstGeom>
          <a:noFill/>
        </p:spPr>
        <p:txBody>
          <a:bodyPr wrap="none" rtlCol="0">
            <a:spAutoFit/>
          </a:bodyPr>
          <a:lstStyle/>
          <a:p>
            <a:r>
              <a:rPr lang="en-US" sz="1400" dirty="0" smtClean="0">
                <a:solidFill>
                  <a:srgbClr val="00B0F0"/>
                </a:solidFill>
              </a:rPr>
              <a:t>Beth</a:t>
            </a:r>
            <a:endParaRPr lang="en-US" sz="1400" dirty="0">
              <a:solidFill>
                <a:srgbClr val="00B0F0"/>
              </a:solidFill>
            </a:endParaRPr>
          </a:p>
        </p:txBody>
      </p:sp>
      <p:cxnSp>
        <p:nvCxnSpPr>
          <p:cNvPr id="34" name="Straight Arrow Connector 33"/>
          <p:cNvCxnSpPr>
            <a:endCxn id="38" idx="7"/>
          </p:cNvCxnSpPr>
          <p:nvPr/>
        </p:nvCxnSpPr>
        <p:spPr>
          <a:xfrm flipH="1">
            <a:off x="5072176" y="5010093"/>
            <a:ext cx="448286" cy="89478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1" idx="4"/>
            <a:endCxn id="39" idx="0"/>
          </p:cNvCxnSpPr>
          <p:nvPr/>
        </p:nvCxnSpPr>
        <p:spPr>
          <a:xfrm>
            <a:off x="5562572" y="5009494"/>
            <a:ext cx="185196" cy="8669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75050" y="5254382"/>
            <a:ext cx="385042" cy="276999"/>
          </a:xfrm>
          <a:prstGeom prst="rect">
            <a:avLst/>
          </a:prstGeom>
          <a:noFill/>
        </p:spPr>
        <p:txBody>
          <a:bodyPr wrap="none" rtlCol="0">
            <a:spAutoFit/>
          </a:bodyPr>
          <a:lstStyle/>
          <a:p>
            <a:r>
              <a:rPr lang="en-US" sz="1200" b="0" dirty="0" smtClean="0">
                <a:solidFill>
                  <a:srgbClr val="00B0F0"/>
                </a:solidFill>
              </a:rPr>
              <a:t>call</a:t>
            </a:r>
          </a:p>
        </p:txBody>
      </p:sp>
      <p:sp>
        <p:nvSpPr>
          <p:cNvPr id="37" name="TextBox 36"/>
          <p:cNvSpPr txBox="1"/>
          <p:nvPr/>
        </p:nvSpPr>
        <p:spPr>
          <a:xfrm>
            <a:off x="5584226" y="5227200"/>
            <a:ext cx="585417" cy="276999"/>
          </a:xfrm>
          <a:prstGeom prst="rect">
            <a:avLst/>
          </a:prstGeom>
          <a:noFill/>
        </p:spPr>
        <p:txBody>
          <a:bodyPr wrap="square" rtlCol="0">
            <a:spAutoFit/>
          </a:bodyPr>
          <a:lstStyle/>
          <a:p>
            <a:r>
              <a:rPr lang="en-US" sz="1200" b="0" dirty="0" smtClean="0">
                <a:solidFill>
                  <a:srgbClr val="00B0F0"/>
                </a:solidFill>
              </a:rPr>
              <a:t>fold</a:t>
            </a:r>
          </a:p>
        </p:txBody>
      </p:sp>
      <p:sp>
        <p:nvSpPr>
          <p:cNvPr id="38" name="Oval 37"/>
          <p:cNvSpPr/>
          <p:nvPr/>
        </p:nvSpPr>
        <p:spPr>
          <a:xfrm>
            <a:off x="4986553" y="5890191"/>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Oval 38"/>
          <p:cNvSpPr/>
          <p:nvPr/>
        </p:nvSpPr>
        <p:spPr>
          <a:xfrm>
            <a:off x="5697611" y="5876472"/>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40" name="TextBox 39"/>
              <p:cNvSpPr txBox="1"/>
              <p:nvPr/>
            </p:nvSpPr>
            <p:spPr>
              <a:xfrm>
                <a:off x="5467798" y="5977496"/>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5467798" y="5977496"/>
                <a:ext cx="634597" cy="30777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4657751" y="5978045"/>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dirty="0" smtClean="0">
                          <a:solidFill>
                            <a:srgbClr val="FF0000"/>
                          </a:solidFill>
                          <a:latin typeface="Cambria Math" panose="02040503050406030204" pitchFamily="18" charset="0"/>
                        </a:rPr>
                        <m:t>2</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−2</m:t>
                      </m:r>
                    </m:oMath>
                  </m:oMathPara>
                </a14:m>
                <a:endParaRPr lang="en-US" sz="1400" dirty="0">
                  <a:solidFill>
                    <a:srgbClr val="00B0F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4657751" y="5978045"/>
                <a:ext cx="634597" cy="307777"/>
              </a:xfrm>
              <a:prstGeom prst="rect">
                <a:avLst/>
              </a:prstGeom>
              <a:blipFill rotWithShape="0">
                <a:blip r:embed="rId7"/>
                <a:stretch>
                  <a:fillRect/>
                </a:stretch>
              </a:blipFill>
            </p:spPr>
            <p:txBody>
              <a:bodyPr/>
              <a:lstStyle/>
              <a:p>
                <a:r>
                  <a:rPr lang="en-US">
                    <a:noFill/>
                  </a:rPr>
                  <a:t> </a:t>
                </a:r>
              </a:p>
            </p:txBody>
          </p:sp>
        </mc:Fallback>
      </mc:AlternateContent>
      <p:cxnSp>
        <p:nvCxnSpPr>
          <p:cNvPr id="42" name="Straight Arrow Connector 41"/>
          <p:cNvCxnSpPr>
            <a:endCxn id="46" idx="7"/>
          </p:cNvCxnSpPr>
          <p:nvPr/>
        </p:nvCxnSpPr>
        <p:spPr>
          <a:xfrm flipH="1">
            <a:off x="6527677" y="4882222"/>
            <a:ext cx="448286" cy="89478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47" idx="0"/>
          </p:cNvCxnSpPr>
          <p:nvPr/>
        </p:nvCxnSpPr>
        <p:spPr>
          <a:xfrm>
            <a:off x="7018073" y="4881623"/>
            <a:ext cx="185196" cy="8669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430551" y="5126511"/>
            <a:ext cx="385042" cy="276999"/>
          </a:xfrm>
          <a:prstGeom prst="rect">
            <a:avLst/>
          </a:prstGeom>
          <a:noFill/>
        </p:spPr>
        <p:txBody>
          <a:bodyPr wrap="none" rtlCol="0">
            <a:spAutoFit/>
          </a:bodyPr>
          <a:lstStyle/>
          <a:p>
            <a:r>
              <a:rPr lang="en-US" sz="1200" b="0" dirty="0" smtClean="0">
                <a:solidFill>
                  <a:srgbClr val="00B0F0"/>
                </a:solidFill>
              </a:rPr>
              <a:t>call</a:t>
            </a:r>
          </a:p>
        </p:txBody>
      </p:sp>
      <p:sp>
        <p:nvSpPr>
          <p:cNvPr id="45" name="TextBox 44"/>
          <p:cNvSpPr txBox="1"/>
          <p:nvPr/>
        </p:nvSpPr>
        <p:spPr>
          <a:xfrm>
            <a:off x="7039727" y="5099329"/>
            <a:ext cx="585417" cy="276999"/>
          </a:xfrm>
          <a:prstGeom prst="rect">
            <a:avLst/>
          </a:prstGeom>
          <a:noFill/>
        </p:spPr>
        <p:txBody>
          <a:bodyPr wrap="square" rtlCol="0">
            <a:spAutoFit/>
          </a:bodyPr>
          <a:lstStyle/>
          <a:p>
            <a:r>
              <a:rPr lang="en-US" sz="1200" b="0" dirty="0" smtClean="0">
                <a:solidFill>
                  <a:srgbClr val="00B0F0"/>
                </a:solidFill>
              </a:rPr>
              <a:t>fold</a:t>
            </a:r>
          </a:p>
        </p:txBody>
      </p:sp>
      <p:sp>
        <p:nvSpPr>
          <p:cNvPr id="46" name="Oval 45"/>
          <p:cNvSpPr/>
          <p:nvPr/>
        </p:nvSpPr>
        <p:spPr>
          <a:xfrm>
            <a:off x="6442054" y="5762320"/>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7" name="Oval 46"/>
          <p:cNvSpPr/>
          <p:nvPr/>
        </p:nvSpPr>
        <p:spPr>
          <a:xfrm>
            <a:off x="7153112" y="5748601"/>
            <a:ext cx="100314" cy="1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48" name="TextBox 47"/>
              <p:cNvSpPr txBox="1"/>
              <p:nvPr/>
            </p:nvSpPr>
            <p:spPr>
              <a:xfrm>
                <a:off x="6923299" y="5849625"/>
                <a:ext cx="634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1</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m:t>
                      </m:r>
                      <m:r>
                        <a:rPr lang="en-US" sz="1400" i="1" dirty="0" smtClean="0">
                          <a:solidFill>
                            <a:srgbClr val="00B0F0"/>
                          </a:solidFill>
                          <a:latin typeface="Cambria Math" panose="02040503050406030204" pitchFamily="18" charset="0"/>
                        </a:rPr>
                        <m:t>1</m:t>
                      </m:r>
                    </m:oMath>
                  </m:oMathPara>
                </a14:m>
                <a:endParaRPr lang="en-US" sz="1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923299" y="5849625"/>
                <a:ext cx="634597" cy="30777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156324" y="5850177"/>
                <a:ext cx="6345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dirty="0" smtClean="0">
                          <a:solidFill>
                            <a:srgbClr val="FF0000"/>
                          </a:solidFill>
                          <a:latin typeface="Cambria Math" panose="02040503050406030204" pitchFamily="18" charset="0"/>
                        </a:rPr>
                        <m:t>−2</m:t>
                      </m:r>
                      <m:r>
                        <a:rPr lang="en-US" sz="1400" i="1" dirty="0" smtClean="0">
                          <a:latin typeface="Cambria Math" panose="02040503050406030204" pitchFamily="18" charset="0"/>
                        </a:rPr>
                        <m:t>, </m:t>
                      </m:r>
                      <m:r>
                        <a:rPr lang="en-US" sz="1400" b="0" i="1" dirty="0" smtClean="0">
                          <a:solidFill>
                            <a:srgbClr val="00B0F0"/>
                          </a:solidFill>
                          <a:latin typeface="Cambria Math" panose="02040503050406030204" pitchFamily="18" charset="0"/>
                        </a:rPr>
                        <m:t>2</m:t>
                      </m:r>
                    </m:oMath>
                  </m:oMathPara>
                </a14:m>
                <a:endParaRPr lang="en-US" sz="1400" dirty="0">
                  <a:solidFill>
                    <a:srgbClr val="00B0F0"/>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6156324" y="5850177"/>
                <a:ext cx="634596" cy="30777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0" name="Table 49"/>
              <p:cNvGraphicFramePr>
                <a:graphicFrameLocks noGrp="1"/>
              </p:cNvGraphicFramePr>
              <p:nvPr>
                <p:extLst/>
              </p:nvPr>
            </p:nvGraphicFramePr>
            <p:xfrm>
              <a:off x="400407" y="4339020"/>
              <a:ext cx="3916950" cy="1797616"/>
            </p:xfrm>
            <a:graphic>
              <a:graphicData uri="http://schemas.openxmlformats.org/drawingml/2006/table">
                <a:tbl>
                  <a:tblPr firstRow="1" bandRow="1">
                    <a:tableStyleId>{5940675A-B579-460E-94D1-54222C63F5DA}</a:tableStyleId>
                  </a:tblPr>
                  <a:tblGrid>
                    <a:gridCol w="1838717"/>
                    <a:gridCol w="1031605"/>
                    <a:gridCol w="1046628"/>
                  </a:tblGrid>
                  <a:tr h="247150">
                    <a:tc>
                      <a:txBody>
                        <a:bodyPr/>
                        <a:lstStyle/>
                        <a:p>
                          <a:pPr algn="ctr"/>
                          <a:endParaRPr lang="en-US" sz="1400" dirty="0"/>
                        </a:p>
                      </a:txBody>
                      <a:tcPr/>
                    </a:tc>
                    <a:tc>
                      <a:txBody>
                        <a:bodyPr/>
                        <a:lstStyle/>
                        <a:p>
                          <a:pPr algn="ctr"/>
                          <a:r>
                            <a:rPr lang="en-US" sz="1400" dirty="0" smtClean="0"/>
                            <a:t>Call</a:t>
                          </a:r>
                          <a:endParaRPr lang="en-US" sz="1400" dirty="0"/>
                        </a:p>
                      </a:txBody>
                      <a:tcPr/>
                    </a:tc>
                    <a:tc>
                      <a:txBody>
                        <a:bodyPr/>
                        <a:lstStyle/>
                        <a:p>
                          <a:pPr algn="ctr"/>
                          <a:r>
                            <a:rPr lang="en-US" sz="1400" dirty="0" smtClean="0"/>
                            <a:t>Fold</a:t>
                          </a:r>
                          <a:endParaRPr lang="en-US" sz="1400" dirty="0"/>
                        </a:p>
                      </a:txBody>
                      <a:tcPr/>
                    </a:tc>
                  </a:tr>
                  <a:tr h="373204">
                    <a:tc>
                      <a:txBody>
                        <a:bodyPr/>
                        <a:lstStyle/>
                        <a:p>
                          <a:pPr algn="ctr"/>
                          <a:r>
                            <a:rPr lang="en-US" sz="1400" dirty="0" smtClean="0"/>
                            <a:t>Raise if K, Raise if Q</a:t>
                          </a:r>
                          <a:endParaRPr lang="en-US" sz="1400" dirty="0"/>
                        </a:p>
                      </a:txBody>
                      <a:tcPr/>
                    </a:tc>
                    <a:tc>
                      <a:txBody>
                        <a:bodyPr/>
                        <a:lstStyle/>
                        <a:p>
                          <a:pPr algn="ctr"/>
                          <a14:m>
                            <m:oMath xmlns:m="http://schemas.openxmlformats.org/officeDocument/2006/math">
                              <m:r>
                                <a:rPr lang="en-US" sz="1400" b="0" i="1" smtClean="0">
                                  <a:latin typeface="Cambria Math" panose="02040503050406030204" pitchFamily="18" charset="0"/>
                                </a:rPr>
                                <m:t>𝐸</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𝑈</m:t>
                                  </m:r>
                                </m:e>
                                <m:sup>
                                  <m:r>
                                    <a:rPr lang="en-US" sz="1400" b="0" i="1" smtClean="0">
                                      <a:latin typeface="Cambria Math" panose="02040503050406030204" pitchFamily="18" charset="0"/>
                                    </a:rPr>
                                    <m:t>𝐴𝑛𝑛</m:t>
                                  </m:r>
                                </m:sup>
                              </m:sSup>
                            </m:oMath>
                          </a14:m>
                          <a:r>
                            <a:rPr lang="en-US" sz="1400" dirty="0" smtClean="0"/>
                            <a:t>=0</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0</a:t>
                          </a:r>
                        </a:p>
                      </a:txBody>
                      <a:tcPr/>
                    </a:tc>
                  </a:tr>
                  <a:tr h="373204">
                    <a:tc>
                      <a:txBody>
                        <a:bodyPr/>
                        <a:lstStyle/>
                        <a:p>
                          <a:pPr algn="ctr"/>
                          <a:r>
                            <a:rPr lang="en-US" sz="1400" dirty="0" smtClean="0"/>
                            <a:t>Raise if K, Check if Q</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0.5</a:t>
                          </a:r>
                        </a:p>
                      </a:txBody>
                      <a:tcPr/>
                    </a:tc>
                    <a:tc>
                      <a:txBody>
                        <a:bodyPr/>
                        <a:lstStyle/>
                        <a:p>
                          <a:pPr algn="ctr"/>
                          <a:r>
                            <a:rPr lang="en-US" sz="1400" dirty="0" smtClean="0"/>
                            <a:t>0</a:t>
                          </a:r>
                          <a:endParaRPr lang="en-US" sz="1400" dirty="0"/>
                        </a:p>
                      </a:txBody>
                      <a:tcPr/>
                    </a:tc>
                  </a:tr>
                  <a:tr h="373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Check if K, Raise if Q</a:t>
                          </a:r>
                        </a:p>
                      </a:txBody>
                      <a:tcPr/>
                    </a:tc>
                    <a:tc>
                      <a:txBody>
                        <a:bodyPr/>
                        <a:lstStyle/>
                        <a:p>
                          <a:pPr algn="ctr"/>
                          <a:r>
                            <a:rPr lang="en-US" sz="1400" dirty="0" smtClean="0"/>
                            <a:t>-0.5</a:t>
                          </a:r>
                          <a:endParaRPr lang="en-US" sz="1400" dirty="0"/>
                        </a:p>
                      </a:txBody>
                      <a:tcPr/>
                    </a:tc>
                    <a:tc>
                      <a:txBody>
                        <a:bodyPr/>
                        <a:lstStyle/>
                        <a:p>
                          <a:pPr algn="ctr"/>
                          <a:r>
                            <a:rPr lang="en-US" sz="1400" dirty="0" smtClean="0"/>
                            <a:t>1</a:t>
                          </a:r>
                          <a:endParaRPr lang="en-US" sz="1400" dirty="0"/>
                        </a:p>
                      </a:txBody>
                      <a:tcPr/>
                    </a:tc>
                  </a:tr>
                  <a:tr h="373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Check if K, Check if Q</a:t>
                          </a:r>
                        </a:p>
                      </a:txBody>
                      <a:tcPr/>
                    </a:tc>
                    <a:tc>
                      <a:txBody>
                        <a:bodyPr/>
                        <a:lstStyle/>
                        <a:p>
                          <a:pPr algn="ctr"/>
                          <a:r>
                            <a:rPr lang="en-US" sz="1400" dirty="0" smtClean="0"/>
                            <a:t>0</a:t>
                          </a:r>
                          <a:endParaRPr lang="en-US" sz="1400" dirty="0"/>
                        </a:p>
                      </a:txBody>
                      <a:tcPr/>
                    </a:tc>
                    <a:tc>
                      <a:txBody>
                        <a:bodyPr/>
                        <a:lstStyle/>
                        <a:p>
                          <a:pPr algn="ctr"/>
                          <a:r>
                            <a:rPr lang="en-US" sz="1400" smtClean="0"/>
                            <a:t>0</a:t>
                          </a:r>
                          <a:endParaRPr lang="en-US" sz="1400" dirty="0"/>
                        </a:p>
                      </a:txBody>
                      <a:tcPr/>
                    </a:tc>
                  </a:tr>
                </a:tbl>
              </a:graphicData>
            </a:graphic>
          </p:graphicFrame>
        </mc:Choice>
        <mc:Fallback xmlns="">
          <p:graphicFrame>
            <p:nvGraphicFramePr>
              <p:cNvPr id="50" name="Table 49"/>
              <p:cNvGraphicFramePr>
                <a:graphicFrameLocks noGrp="1"/>
              </p:cNvGraphicFramePr>
              <p:nvPr>
                <p:extLst>
                  <p:ext uri="{D42A27DB-BD31-4B8C-83A1-F6EECF244321}">
                    <p14:modId xmlns:p14="http://schemas.microsoft.com/office/powerpoint/2010/main" val="207549583"/>
                  </p:ext>
                </p:extLst>
              </p:nvPr>
            </p:nvGraphicFramePr>
            <p:xfrm>
              <a:off x="400407" y="4339020"/>
              <a:ext cx="3916950" cy="1797616"/>
            </p:xfrm>
            <a:graphic>
              <a:graphicData uri="http://schemas.openxmlformats.org/drawingml/2006/table">
                <a:tbl>
                  <a:tblPr firstRow="1" bandRow="1">
                    <a:tableStyleId>{5940675A-B579-460E-94D1-54222C63F5DA}</a:tableStyleId>
                  </a:tblPr>
                  <a:tblGrid>
                    <a:gridCol w="1838717"/>
                    <a:gridCol w="1031605"/>
                    <a:gridCol w="1046628"/>
                  </a:tblGrid>
                  <a:tr h="304800">
                    <a:tc>
                      <a:txBody>
                        <a:bodyPr/>
                        <a:lstStyle/>
                        <a:p>
                          <a:pPr algn="ctr"/>
                          <a:endParaRPr lang="en-US" sz="1400" dirty="0"/>
                        </a:p>
                      </a:txBody>
                      <a:tcPr/>
                    </a:tc>
                    <a:tc>
                      <a:txBody>
                        <a:bodyPr/>
                        <a:lstStyle/>
                        <a:p>
                          <a:pPr algn="ctr"/>
                          <a:r>
                            <a:rPr lang="en-US" sz="1400" dirty="0" smtClean="0"/>
                            <a:t>Call</a:t>
                          </a:r>
                          <a:endParaRPr lang="en-US" sz="1400" dirty="0"/>
                        </a:p>
                      </a:txBody>
                      <a:tcPr/>
                    </a:tc>
                    <a:tc>
                      <a:txBody>
                        <a:bodyPr/>
                        <a:lstStyle/>
                        <a:p>
                          <a:pPr algn="ctr"/>
                          <a:r>
                            <a:rPr lang="en-US" sz="1400" dirty="0" smtClean="0"/>
                            <a:t>Fold</a:t>
                          </a:r>
                          <a:endParaRPr lang="en-US" sz="1400" dirty="0"/>
                        </a:p>
                      </a:txBody>
                      <a:tcPr/>
                    </a:tc>
                  </a:tr>
                  <a:tr h="373204">
                    <a:tc>
                      <a:txBody>
                        <a:bodyPr/>
                        <a:lstStyle/>
                        <a:p>
                          <a:pPr algn="ctr"/>
                          <a:r>
                            <a:rPr lang="en-US" sz="1400" dirty="0" smtClean="0"/>
                            <a:t>Raise if K, Raise if Q</a:t>
                          </a:r>
                          <a:endParaRPr lang="en-US" sz="1400" dirty="0"/>
                        </a:p>
                      </a:txBody>
                      <a:tcPr/>
                    </a:tc>
                    <a:tc>
                      <a:txBody>
                        <a:bodyPr/>
                        <a:lstStyle/>
                        <a:p>
                          <a:endParaRPr lang="en-US"/>
                        </a:p>
                      </a:txBody>
                      <a:tcPr>
                        <a:blipFill rotWithShape="0">
                          <a:blip r:embed="rId9"/>
                          <a:stretch>
                            <a:fillRect l="-178235" t="-82258" r="-102353" b="-30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0</a:t>
                          </a:r>
                        </a:p>
                      </a:txBody>
                      <a:tcPr/>
                    </a:tc>
                  </a:tr>
                  <a:tr h="373204">
                    <a:tc>
                      <a:txBody>
                        <a:bodyPr/>
                        <a:lstStyle/>
                        <a:p>
                          <a:pPr algn="ctr"/>
                          <a:r>
                            <a:rPr lang="en-US" sz="1400" dirty="0" smtClean="0"/>
                            <a:t>Raise if K, Check if Q</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0.5</a:t>
                          </a:r>
                        </a:p>
                      </a:txBody>
                      <a:tcPr/>
                    </a:tc>
                    <a:tc>
                      <a:txBody>
                        <a:bodyPr/>
                        <a:lstStyle/>
                        <a:p>
                          <a:pPr algn="ctr"/>
                          <a:r>
                            <a:rPr lang="en-US" sz="1400" dirty="0" smtClean="0"/>
                            <a:t>0</a:t>
                          </a:r>
                          <a:endParaRPr lang="en-US" sz="1400" dirty="0"/>
                        </a:p>
                      </a:txBody>
                      <a:tcPr/>
                    </a:tc>
                  </a:tr>
                  <a:tr h="373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Check if K, Raise if Q</a:t>
                          </a:r>
                        </a:p>
                      </a:txBody>
                      <a:tcPr/>
                    </a:tc>
                    <a:tc>
                      <a:txBody>
                        <a:bodyPr/>
                        <a:lstStyle/>
                        <a:p>
                          <a:pPr algn="ctr"/>
                          <a:r>
                            <a:rPr lang="en-US" sz="1400" dirty="0" smtClean="0"/>
                            <a:t>-0.5</a:t>
                          </a:r>
                          <a:endParaRPr lang="en-US" sz="1400" dirty="0"/>
                        </a:p>
                      </a:txBody>
                      <a:tcPr/>
                    </a:tc>
                    <a:tc>
                      <a:txBody>
                        <a:bodyPr/>
                        <a:lstStyle/>
                        <a:p>
                          <a:pPr algn="ctr"/>
                          <a:r>
                            <a:rPr lang="en-US" sz="1400" dirty="0" smtClean="0"/>
                            <a:t>1</a:t>
                          </a:r>
                          <a:endParaRPr lang="en-US" sz="1400" dirty="0"/>
                        </a:p>
                      </a:txBody>
                      <a:tcPr/>
                    </a:tc>
                  </a:tr>
                  <a:tr h="3732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Check if K, Check if Q</a:t>
                          </a:r>
                        </a:p>
                      </a:txBody>
                      <a:tcPr/>
                    </a:tc>
                    <a:tc>
                      <a:txBody>
                        <a:bodyPr/>
                        <a:lstStyle/>
                        <a:p>
                          <a:pPr algn="ctr"/>
                          <a:r>
                            <a:rPr lang="en-US" sz="1400" dirty="0" smtClean="0"/>
                            <a:t>0</a:t>
                          </a:r>
                          <a:endParaRPr lang="en-US" sz="1400" dirty="0"/>
                        </a:p>
                      </a:txBody>
                      <a:tcPr/>
                    </a:tc>
                    <a:tc>
                      <a:txBody>
                        <a:bodyPr/>
                        <a:lstStyle/>
                        <a:p>
                          <a:pPr algn="ctr"/>
                          <a:r>
                            <a:rPr lang="en-US" sz="1400" smtClean="0"/>
                            <a:t>0</a:t>
                          </a:r>
                          <a:endParaRPr lang="en-US" sz="1400" dirty="0"/>
                        </a:p>
                      </a:txBody>
                      <a:tcPr/>
                    </a:tc>
                  </a:tr>
                </a:tbl>
              </a:graphicData>
            </a:graphic>
          </p:graphicFrame>
        </mc:Fallback>
      </mc:AlternateContent>
      <p:sp>
        <p:nvSpPr>
          <p:cNvPr id="51" name="TextBox 50"/>
          <p:cNvSpPr txBox="1"/>
          <p:nvPr/>
        </p:nvSpPr>
        <p:spPr>
          <a:xfrm rot="16200000">
            <a:off x="-124115" y="5153044"/>
            <a:ext cx="752286" cy="307777"/>
          </a:xfrm>
          <a:prstGeom prst="rect">
            <a:avLst/>
          </a:prstGeom>
          <a:noFill/>
        </p:spPr>
        <p:txBody>
          <a:bodyPr wrap="square" rtlCol="0">
            <a:spAutoFit/>
          </a:bodyPr>
          <a:lstStyle/>
          <a:p>
            <a:r>
              <a:rPr lang="en-US" sz="1400" dirty="0" smtClean="0"/>
              <a:t>Ann</a:t>
            </a:r>
            <a:endParaRPr lang="en-US" sz="1400" dirty="0"/>
          </a:p>
        </p:txBody>
      </p:sp>
      <p:sp>
        <p:nvSpPr>
          <p:cNvPr id="52" name="TextBox 51"/>
          <p:cNvSpPr txBox="1"/>
          <p:nvPr/>
        </p:nvSpPr>
        <p:spPr>
          <a:xfrm>
            <a:off x="2379496" y="3958062"/>
            <a:ext cx="752286" cy="307777"/>
          </a:xfrm>
          <a:prstGeom prst="rect">
            <a:avLst/>
          </a:prstGeom>
          <a:noFill/>
        </p:spPr>
        <p:txBody>
          <a:bodyPr wrap="square" rtlCol="0">
            <a:spAutoFit/>
          </a:bodyPr>
          <a:lstStyle/>
          <a:p>
            <a:r>
              <a:rPr lang="en-US" sz="1400" dirty="0" smtClean="0"/>
              <a:t>Beth</a:t>
            </a:r>
            <a:endParaRPr lang="en-US" sz="1400" dirty="0"/>
          </a:p>
        </p:txBody>
      </p:sp>
    </p:spTree>
    <p:extLst>
      <p:ext uri="{BB962C8B-B14F-4D97-AF65-F5344CB8AC3E}">
        <p14:creationId xmlns:p14="http://schemas.microsoft.com/office/powerpoint/2010/main" val="2615464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Correlated Equilibrium (CE)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Here we only introduce CE for two players although the concept can be applied to multiplayer games</a:t>
                </a:r>
              </a:p>
              <a:p>
                <a:r>
                  <a:rPr lang="en-US" dirty="0"/>
                  <a:t>A mediator chooses a pair of actions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 according to a distribution </a:t>
                </a:r>
                <a14:m>
                  <m:oMath xmlns:m="http://schemas.openxmlformats.org/officeDocument/2006/math">
                    <m:r>
                      <a:rPr lang="en-US" b="0" i="1" smtClean="0">
                        <a:latin typeface="Cambria Math" panose="02040503050406030204" pitchFamily="18" charset="0"/>
                      </a:rPr>
                      <m:t>𝑝</m:t>
                    </m:r>
                  </m:oMath>
                </a14:m>
                <a:r>
                  <a:rPr lang="en-US" dirty="0"/>
                  <a:t> over </a:t>
                </a:r>
                <a14:m>
                  <m:oMath xmlns:m="http://schemas.openxmlformats.org/officeDocument/2006/math">
                    <m:r>
                      <a:rPr lang="en-US" b="0" i="1" smtClean="0">
                        <a:latin typeface="Cambria Math" panose="02040503050406030204" pitchFamily="18" charset="0"/>
                      </a:rPr>
                      <m:t>𝐴</m:t>
                    </m:r>
                  </m:oMath>
                </a14:m>
                <a:r>
                  <a:rPr lang="en-US" dirty="0"/>
                  <a:t>. </a:t>
                </a:r>
                <a14:m>
                  <m:oMath xmlns:m="http://schemas.openxmlformats.org/officeDocument/2006/math">
                    <m:r>
                      <a:rPr lang="en-US" b="0" i="1" smtClean="0">
                        <a:latin typeface="Cambria Math" panose="02040503050406030204" pitchFamily="18" charset="0"/>
                      </a:rPr>
                      <m:t>𝑝</m:t>
                    </m:r>
                  </m:oMath>
                </a14:m>
                <a:r>
                  <a:rPr lang="en-US" dirty="0"/>
                  <a:t> is known to both players</a:t>
                </a:r>
              </a:p>
              <a:p>
                <a:r>
                  <a:rPr lang="en-US" dirty="0"/>
                  <a:t>The mediator tells player 1 to take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a14:m>
                <a:r>
                  <a:rPr lang="en-US" dirty="0"/>
                  <a:t> and tells player 2 to take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a14:m>
                <a:endParaRPr lang="en-US" dirty="0"/>
              </a:p>
              <a:p>
                <a14:m>
                  <m:oMath xmlns:m="http://schemas.openxmlformats.org/officeDocument/2006/math">
                    <m:r>
                      <a:rPr lang="en-US" b="0" i="1" smtClean="0">
                        <a:latin typeface="Cambria Math" panose="02040503050406030204" pitchFamily="18" charset="0"/>
                      </a:rPr>
                      <m:t>𝑝</m:t>
                    </m:r>
                  </m:oMath>
                </a14:m>
                <a:r>
                  <a:rPr lang="en-US" dirty="0"/>
                  <a:t> is a correlated equilibrium (CE) if both players are willing to always follow what the mediator tells them to do assuming the other player will always follow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92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31</a:t>
            </a:fld>
            <a:endParaRPr lang="en-US" dirty="0"/>
          </a:p>
        </p:txBody>
      </p:sp>
    </p:spTree>
    <p:extLst>
      <p:ext uri="{BB962C8B-B14F-4D97-AF65-F5344CB8AC3E}">
        <p14:creationId xmlns:p14="http://schemas.microsoft.com/office/powerpoint/2010/main" val="3103021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Correlated Equilibrium (CE)</a:t>
            </a:r>
          </a:p>
        </p:txBody>
      </p:sp>
      <p:sp>
        <p:nvSpPr>
          <p:cNvPr id="3" name="Content Placeholder 2"/>
          <p:cNvSpPr>
            <a:spLocks noGrp="1"/>
          </p:cNvSpPr>
          <p:nvPr>
            <p:ph sz="quarter" idx="1"/>
          </p:nvPr>
        </p:nvSpPr>
        <p:spPr>
          <a:xfrm>
            <a:off x="457200" y="1219200"/>
            <a:ext cx="8229600" cy="1791399"/>
          </a:xfrm>
        </p:spPr>
        <p:txBody>
          <a:bodyPr>
            <a:normAutofit/>
          </a:bodyPr>
          <a:lstStyle/>
          <a:p>
            <a:r>
              <a:rPr lang="en-US" dirty="0"/>
              <a:t>CE: Players have no incentive to deviate from what the mediator tells them to do</a:t>
            </a:r>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32</a:t>
            </a:fld>
            <a:endParaRPr lang="en-US" dirty="0"/>
          </a:p>
        </p:txBody>
      </p:sp>
      <p:graphicFrame>
        <p:nvGraphicFramePr>
          <p:cNvPr id="7" name="Table 6"/>
          <p:cNvGraphicFramePr>
            <a:graphicFrameLocks noGrp="1"/>
          </p:cNvGraphicFramePr>
          <p:nvPr>
            <p:extLst/>
          </p:nvPr>
        </p:nvGraphicFramePr>
        <p:xfrm>
          <a:off x="886948" y="311618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3,2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2587464" y="2825393"/>
            <a:ext cx="818908" cy="307777"/>
          </a:xfrm>
          <a:prstGeom prst="rect">
            <a:avLst/>
          </a:prstGeom>
          <a:noFill/>
        </p:spPr>
        <p:txBody>
          <a:bodyPr wrap="square" rtlCol="0">
            <a:spAutoFit/>
          </a:bodyPr>
          <a:lstStyle/>
          <a:p>
            <a:r>
              <a:rPr lang="en-US" sz="1400" dirty="0"/>
              <a:t>Berry</a:t>
            </a:r>
          </a:p>
        </p:txBody>
      </p:sp>
      <p:sp>
        <p:nvSpPr>
          <p:cNvPr id="9" name="TextBox 8"/>
          <p:cNvSpPr txBox="1"/>
          <p:nvPr/>
        </p:nvSpPr>
        <p:spPr>
          <a:xfrm rot="16200000">
            <a:off x="296678" y="3419498"/>
            <a:ext cx="752286" cy="307777"/>
          </a:xfrm>
          <a:prstGeom prst="rect">
            <a:avLst/>
          </a:prstGeom>
          <a:noFill/>
        </p:spPr>
        <p:txBody>
          <a:bodyPr wrap="square" rtlCol="0">
            <a:spAutoFit/>
          </a:bodyPr>
          <a:lstStyle/>
          <a:p>
            <a:r>
              <a:rPr lang="en-US" sz="1400" dirty="0"/>
              <a:t>Alex</a:t>
            </a:r>
          </a:p>
        </p:txBody>
      </p:sp>
      <p:graphicFrame>
        <p:nvGraphicFramePr>
          <p:cNvPr id="10" name="Table 9"/>
          <p:cNvGraphicFramePr>
            <a:graphicFrameLocks noGrp="1"/>
          </p:cNvGraphicFramePr>
          <p:nvPr>
            <p:extLst/>
          </p:nvPr>
        </p:nvGraphicFramePr>
        <p:xfrm>
          <a:off x="949797" y="458616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0</a:t>
                      </a:r>
                    </a:p>
                  </a:txBody>
                  <a:tcPr/>
                </a:tc>
                <a:tc>
                  <a:txBody>
                    <a:bodyPr/>
                    <a:lstStyle/>
                    <a:p>
                      <a:pPr algn="ctr"/>
                      <a:r>
                        <a:rPr lang="en-US" sz="1400" dirty="0"/>
                        <a:t>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a:t>
                      </a:r>
                    </a:p>
                  </a:txBody>
                  <a:tcPr/>
                </a:tc>
                <a:tc>
                  <a:txBody>
                    <a:bodyPr/>
                    <a:lstStyle/>
                    <a:p>
                      <a:pPr algn="ctr"/>
                      <a:r>
                        <a:rPr lang="en-US" sz="1400" dirty="0"/>
                        <a:t>1</a:t>
                      </a:r>
                    </a:p>
                  </a:txBody>
                  <a:tcPr/>
                </a:tc>
                <a:extLst>
                  <a:ext uri="{0D108BD9-81ED-4DB2-BD59-A6C34878D82A}">
                    <a16:rowId xmlns:a16="http://schemas.microsoft.com/office/drawing/2014/main" xmlns="" val="10002"/>
                  </a:ext>
                </a:extLst>
              </a:tr>
            </a:tbl>
          </a:graphicData>
        </a:graphic>
      </p:graphicFrame>
      <p:sp>
        <p:nvSpPr>
          <p:cNvPr id="11" name="TextBox 10"/>
          <p:cNvSpPr txBox="1"/>
          <p:nvPr/>
        </p:nvSpPr>
        <p:spPr>
          <a:xfrm>
            <a:off x="2650313" y="4295368"/>
            <a:ext cx="818908" cy="307777"/>
          </a:xfrm>
          <a:prstGeom prst="rect">
            <a:avLst/>
          </a:prstGeom>
          <a:noFill/>
        </p:spPr>
        <p:txBody>
          <a:bodyPr wrap="square" rtlCol="0">
            <a:spAutoFit/>
          </a:bodyPr>
          <a:lstStyle/>
          <a:p>
            <a:r>
              <a:rPr lang="en-US" sz="1400" dirty="0"/>
              <a:t>Berry</a:t>
            </a:r>
          </a:p>
        </p:txBody>
      </p:sp>
      <p:sp>
        <p:nvSpPr>
          <p:cNvPr id="12" name="TextBox 11"/>
          <p:cNvSpPr txBox="1"/>
          <p:nvPr/>
        </p:nvSpPr>
        <p:spPr>
          <a:xfrm rot="16200000">
            <a:off x="359527" y="4889473"/>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13" name="TextBox 12"/>
              <p:cNvSpPr txBox="1"/>
              <p:nvPr/>
            </p:nvSpPr>
            <p:spPr>
              <a:xfrm>
                <a:off x="1953160" y="4011007"/>
                <a:ext cx="1962781" cy="369332"/>
              </a:xfrm>
              <a:prstGeom prst="rect">
                <a:avLst/>
              </a:prstGeom>
              <a:noFill/>
            </p:spPr>
            <p:txBody>
              <a:bodyPr wrap="none" rtlCol="0">
                <a:spAutoFit/>
              </a:bodyPr>
              <a:lstStyle/>
              <a:p>
                <a:r>
                  <a:rPr lang="en-US" dirty="0">
                    <a:solidFill>
                      <a:schemeClr val="accent1"/>
                    </a:solidFill>
                  </a:rPr>
                  <a:t>Mediator’s policy </a:t>
                </a:r>
                <a14:m>
                  <m:oMath xmlns:m="http://schemas.openxmlformats.org/officeDocument/2006/math">
                    <m:r>
                      <a:rPr lang="en-US" b="0" i="1" smtClean="0">
                        <a:solidFill>
                          <a:schemeClr val="accent1"/>
                        </a:solidFill>
                        <a:latin typeface="Cambria Math" panose="02040503050406030204" pitchFamily="18" charset="0"/>
                      </a:rPr>
                      <m:t>𝑝</m:t>
                    </m:r>
                  </m:oMath>
                </a14:m>
                <a:endParaRPr lang="en-US" dirty="0">
                  <a:solidFill>
                    <a:schemeClr val="accent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953160" y="4011007"/>
                <a:ext cx="1962781" cy="369332"/>
              </a:xfrm>
              <a:prstGeom prst="rect">
                <a:avLst/>
              </a:prstGeom>
              <a:blipFill rotWithShape="0">
                <a:blip r:embed="rId2"/>
                <a:stretch>
                  <a:fillRect l="-2484" t="-9836" b="-24590"/>
                </a:stretch>
              </a:blipFill>
            </p:spPr>
            <p:txBody>
              <a:bodyPr/>
              <a:lstStyle/>
              <a:p>
                <a:r>
                  <a:rPr lang="en-US">
                    <a:noFill/>
                  </a:rPr>
                  <a:t> </a:t>
                </a:r>
              </a:p>
            </p:txBody>
          </p:sp>
        </mc:Fallback>
      </mc:AlternateContent>
      <p:graphicFrame>
        <p:nvGraphicFramePr>
          <p:cNvPr id="14" name="Table 13"/>
          <p:cNvGraphicFramePr>
            <a:graphicFrameLocks noGrp="1"/>
          </p:cNvGraphicFramePr>
          <p:nvPr>
            <p:extLst/>
          </p:nvPr>
        </p:nvGraphicFramePr>
        <p:xfrm>
          <a:off x="5199656" y="3035130"/>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Dare</a:t>
                      </a:r>
                    </a:p>
                  </a:txBody>
                  <a:tcPr/>
                </a:tc>
                <a:tc>
                  <a:txBody>
                    <a:bodyPr/>
                    <a:lstStyle/>
                    <a:p>
                      <a:pPr algn="ctr"/>
                      <a:r>
                        <a:rPr lang="en-US" sz="1400" dirty="0"/>
                        <a:t>Chicken</a:t>
                      </a:r>
                    </a:p>
                  </a:txBody>
                  <a:tcPr/>
                </a:tc>
                <a:extLst>
                  <a:ext uri="{0D108BD9-81ED-4DB2-BD59-A6C34878D82A}">
                    <a16:rowId xmlns:a16="http://schemas.microsoft.com/office/drawing/2014/main" xmlns="" val="10000"/>
                  </a:ext>
                </a:extLst>
              </a:tr>
              <a:tr h="285036">
                <a:tc>
                  <a:txBody>
                    <a:bodyPr/>
                    <a:lstStyle/>
                    <a:p>
                      <a:pPr algn="ctr"/>
                      <a:r>
                        <a:rPr lang="en-US" sz="1400" dirty="0"/>
                        <a:t>Dare</a:t>
                      </a:r>
                    </a:p>
                  </a:txBody>
                  <a:tcPr/>
                </a:tc>
                <a:tc>
                  <a:txBody>
                    <a:bodyPr/>
                    <a:lstStyle/>
                    <a:p>
                      <a:pPr algn="ctr"/>
                      <a:r>
                        <a:rPr lang="en-US" sz="1400" dirty="0"/>
                        <a:t>0,0</a:t>
                      </a:r>
                    </a:p>
                  </a:txBody>
                  <a:tcPr/>
                </a:tc>
                <a:tc>
                  <a:txBody>
                    <a:bodyPr/>
                    <a:lstStyle/>
                    <a:p>
                      <a:pPr algn="ctr"/>
                      <a:r>
                        <a:rPr lang="en-US" sz="1400" dirty="0"/>
                        <a:t>4,1</a:t>
                      </a:r>
                    </a:p>
                  </a:txBody>
                  <a:tcPr/>
                </a:tc>
                <a:extLst>
                  <a:ext uri="{0D108BD9-81ED-4DB2-BD59-A6C34878D82A}">
                    <a16:rowId xmlns:a16="http://schemas.microsoft.com/office/drawing/2014/main" xmlns="" val="10001"/>
                  </a:ext>
                </a:extLst>
              </a:tr>
              <a:tr h="285036">
                <a:tc>
                  <a:txBody>
                    <a:bodyPr/>
                    <a:lstStyle/>
                    <a:p>
                      <a:pPr algn="ctr"/>
                      <a:r>
                        <a:rPr lang="en-US" sz="1400" dirty="0"/>
                        <a:t>Chicken</a:t>
                      </a:r>
                    </a:p>
                  </a:txBody>
                  <a:tcPr/>
                </a:tc>
                <a:tc>
                  <a:txBody>
                    <a:bodyPr/>
                    <a:lstStyle/>
                    <a:p>
                      <a:pPr algn="ctr"/>
                      <a:r>
                        <a:rPr lang="en-US" sz="1400" dirty="0"/>
                        <a:t>1,4</a:t>
                      </a:r>
                    </a:p>
                  </a:txBody>
                  <a:tcPr/>
                </a:tc>
                <a:tc>
                  <a:txBody>
                    <a:bodyPr/>
                    <a:lstStyle/>
                    <a:p>
                      <a:pPr algn="ctr"/>
                      <a:r>
                        <a:rPr lang="en-US" sz="1400" dirty="0"/>
                        <a:t>3,3</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6900172" y="2744336"/>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609386" y="3338441"/>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20" name="TextBox 19"/>
              <p:cNvSpPr txBox="1"/>
              <p:nvPr/>
            </p:nvSpPr>
            <p:spPr>
              <a:xfrm>
                <a:off x="6265868" y="3929950"/>
                <a:ext cx="1962781" cy="369332"/>
              </a:xfrm>
              <a:prstGeom prst="rect">
                <a:avLst/>
              </a:prstGeom>
              <a:noFill/>
            </p:spPr>
            <p:txBody>
              <a:bodyPr wrap="none" rtlCol="0">
                <a:spAutoFit/>
              </a:bodyPr>
              <a:lstStyle/>
              <a:p>
                <a:r>
                  <a:rPr lang="en-US" dirty="0">
                    <a:solidFill>
                      <a:schemeClr val="accent1"/>
                    </a:solidFill>
                  </a:rPr>
                  <a:t>Mediator’s policy </a:t>
                </a:r>
                <a14:m>
                  <m:oMath xmlns:m="http://schemas.openxmlformats.org/officeDocument/2006/math">
                    <m:r>
                      <a:rPr lang="en-US" b="0" i="1" smtClean="0">
                        <a:solidFill>
                          <a:schemeClr val="accent1"/>
                        </a:solidFill>
                        <a:latin typeface="Cambria Math" panose="02040503050406030204" pitchFamily="18" charset="0"/>
                      </a:rPr>
                      <m:t>𝑝</m:t>
                    </m:r>
                  </m:oMath>
                </a14:m>
                <a:endParaRPr lang="en-US" dirty="0">
                  <a:solidFill>
                    <a:schemeClr val="accent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65868" y="3929950"/>
                <a:ext cx="1962781" cy="369332"/>
              </a:xfrm>
              <a:prstGeom prst="rect">
                <a:avLst/>
              </a:prstGeom>
              <a:blipFill rotWithShape="0">
                <a:blip r:embed="rId3"/>
                <a:stretch>
                  <a:fillRect l="-2795" t="-10000" b="-26667"/>
                </a:stretch>
              </a:blipFill>
            </p:spPr>
            <p:txBody>
              <a:bodyPr/>
              <a:lstStyle/>
              <a:p>
                <a:r>
                  <a:rPr lang="en-US">
                    <a:noFill/>
                  </a:rPr>
                  <a:t> </a:t>
                </a:r>
              </a:p>
            </p:txBody>
          </p:sp>
        </mc:Fallback>
      </mc:AlternateContent>
      <p:sp>
        <p:nvSpPr>
          <p:cNvPr id="21" name="TextBox 20"/>
          <p:cNvSpPr txBox="1"/>
          <p:nvPr/>
        </p:nvSpPr>
        <p:spPr>
          <a:xfrm>
            <a:off x="6173164" y="2502375"/>
            <a:ext cx="1816075" cy="369332"/>
          </a:xfrm>
          <a:prstGeom prst="rect">
            <a:avLst/>
          </a:prstGeom>
          <a:noFill/>
        </p:spPr>
        <p:txBody>
          <a:bodyPr wrap="none" rtlCol="0">
            <a:spAutoFit/>
          </a:bodyPr>
          <a:lstStyle/>
          <a:p>
            <a:r>
              <a:rPr lang="en-US" dirty="0"/>
              <a:t>Game of Chicken</a:t>
            </a:r>
          </a:p>
        </p:txBody>
      </p:sp>
      <p:graphicFrame>
        <p:nvGraphicFramePr>
          <p:cNvPr id="22" name="Table 21"/>
          <p:cNvGraphicFramePr>
            <a:graphicFrameLocks noGrp="1"/>
          </p:cNvGraphicFramePr>
          <p:nvPr>
            <p:extLst/>
          </p:nvPr>
        </p:nvGraphicFramePr>
        <p:xfrm>
          <a:off x="5097928" y="4547590"/>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Dare</a:t>
                      </a:r>
                    </a:p>
                  </a:txBody>
                  <a:tcPr/>
                </a:tc>
                <a:tc>
                  <a:txBody>
                    <a:bodyPr/>
                    <a:lstStyle/>
                    <a:p>
                      <a:pPr algn="ctr"/>
                      <a:r>
                        <a:rPr lang="en-US" sz="1400" dirty="0"/>
                        <a:t>Chicken</a:t>
                      </a:r>
                    </a:p>
                  </a:txBody>
                  <a:tcPr/>
                </a:tc>
                <a:extLst>
                  <a:ext uri="{0D108BD9-81ED-4DB2-BD59-A6C34878D82A}">
                    <a16:rowId xmlns:a16="http://schemas.microsoft.com/office/drawing/2014/main" xmlns="" val="10000"/>
                  </a:ext>
                </a:extLst>
              </a:tr>
              <a:tr h="285036">
                <a:tc>
                  <a:txBody>
                    <a:bodyPr/>
                    <a:lstStyle/>
                    <a:p>
                      <a:pPr algn="ctr"/>
                      <a:r>
                        <a:rPr lang="en-US" sz="1400" dirty="0"/>
                        <a:t>Dare</a:t>
                      </a:r>
                    </a:p>
                  </a:txBody>
                  <a:tcPr/>
                </a:tc>
                <a:tc>
                  <a:txBody>
                    <a:bodyPr/>
                    <a:lstStyle/>
                    <a:p>
                      <a:pPr algn="ctr"/>
                      <a:r>
                        <a:rPr lang="en-US" sz="1400" dirty="0"/>
                        <a:t>0</a:t>
                      </a:r>
                    </a:p>
                  </a:txBody>
                  <a:tcPr/>
                </a:tc>
                <a:tc>
                  <a:txBody>
                    <a:bodyPr/>
                    <a:lstStyle/>
                    <a:p>
                      <a:pPr algn="ctr"/>
                      <a:r>
                        <a:rPr lang="en-US" sz="1400" dirty="0"/>
                        <a:t>0</a:t>
                      </a:r>
                    </a:p>
                  </a:txBody>
                  <a:tcPr/>
                </a:tc>
                <a:extLst>
                  <a:ext uri="{0D108BD9-81ED-4DB2-BD59-A6C34878D82A}">
                    <a16:rowId xmlns:a16="http://schemas.microsoft.com/office/drawing/2014/main" xmlns="" val="10001"/>
                  </a:ext>
                </a:extLst>
              </a:tr>
              <a:tr h="285036">
                <a:tc>
                  <a:txBody>
                    <a:bodyPr/>
                    <a:lstStyle/>
                    <a:p>
                      <a:pPr algn="ctr"/>
                      <a:r>
                        <a:rPr lang="en-US" sz="1400" dirty="0"/>
                        <a:t>Chicken</a:t>
                      </a:r>
                    </a:p>
                  </a:txBody>
                  <a:tcPr/>
                </a:tc>
                <a:tc>
                  <a:txBody>
                    <a:bodyPr/>
                    <a:lstStyle/>
                    <a:p>
                      <a:pPr algn="ctr"/>
                      <a:r>
                        <a:rPr lang="en-US" sz="1400" dirty="0"/>
                        <a:t>0</a:t>
                      </a:r>
                    </a:p>
                  </a:txBody>
                  <a:tcPr/>
                </a:tc>
                <a:tc>
                  <a:txBody>
                    <a:bodyPr/>
                    <a:lstStyle/>
                    <a:p>
                      <a:pPr algn="ctr"/>
                      <a:r>
                        <a:rPr lang="en-US" sz="1400" dirty="0"/>
                        <a:t>1</a:t>
                      </a:r>
                    </a:p>
                  </a:txBody>
                  <a:tcPr/>
                </a:tc>
                <a:extLst>
                  <a:ext uri="{0D108BD9-81ED-4DB2-BD59-A6C34878D82A}">
                    <a16:rowId xmlns:a16="http://schemas.microsoft.com/office/drawing/2014/main" xmlns="" val="10002"/>
                  </a:ext>
                </a:extLst>
              </a:tr>
            </a:tbl>
          </a:graphicData>
        </a:graphic>
      </p:graphicFrame>
      <p:sp>
        <p:nvSpPr>
          <p:cNvPr id="23" name="TextBox 22"/>
          <p:cNvSpPr txBox="1"/>
          <p:nvPr/>
        </p:nvSpPr>
        <p:spPr>
          <a:xfrm>
            <a:off x="6798444" y="4256796"/>
            <a:ext cx="818908" cy="307777"/>
          </a:xfrm>
          <a:prstGeom prst="rect">
            <a:avLst/>
          </a:prstGeom>
          <a:noFill/>
        </p:spPr>
        <p:txBody>
          <a:bodyPr wrap="square" rtlCol="0">
            <a:spAutoFit/>
          </a:bodyPr>
          <a:lstStyle/>
          <a:p>
            <a:r>
              <a:rPr lang="en-US" sz="1400" dirty="0"/>
              <a:t>Berry</a:t>
            </a:r>
          </a:p>
        </p:txBody>
      </p:sp>
      <p:sp>
        <p:nvSpPr>
          <p:cNvPr id="24" name="TextBox 23"/>
          <p:cNvSpPr txBox="1"/>
          <p:nvPr/>
        </p:nvSpPr>
        <p:spPr>
          <a:xfrm rot="16200000">
            <a:off x="4507658" y="4850901"/>
            <a:ext cx="752286" cy="307777"/>
          </a:xfrm>
          <a:prstGeom prst="rect">
            <a:avLst/>
          </a:prstGeom>
          <a:noFill/>
        </p:spPr>
        <p:txBody>
          <a:bodyPr wrap="square" rtlCol="0">
            <a:spAutoFit/>
          </a:bodyPr>
          <a:lstStyle/>
          <a:p>
            <a:r>
              <a:rPr lang="en-US" sz="1400" dirty="0"/>
              <a:t>Alex</a:t>
            </a:r>
          </a:p>
        </p:txBody>
      </p:sp>
      <p:sp>
        <p:nvSpPr>
          <p:cNvPr id="17" name="TextBox 16"/>
          <p:cNvSpPr txBox="1"/>
          <p:nvPr/>
        </p:nvSpPr>
        <p:spPr>
          <a:xfrm>
            <a:off x="612648" y="5837205"/>
            <a:ext cx="3957815" cy="369332"/>
          </a:xfrm>
          <a:prstGeom prst="rect">
            <a:avLst/>
          </a:prstGeom>
          <a:noFill/>
        </p:spPr>
        <p:txBody>
          <a:bodyPr wrap="none" rtlCol="0">
            <a:spAutoFit/>
          </a:bodyPr>
          <a:lstStyle/>
          <a:p>
            <a:r>
              <a:rPr lang="en-US" dirty="0">
                <a:solidFill>
                  <a:srgbClr val="FF0000"/>
                </a:solidFill>
              </a:rPr>
              <a:t>This is an CE, no player wants to deviate</a:t>
            </a:r>
          </a:p>
        </p:txBody>
      </p:sp>
      <p:sp>
        <p:nvSpPr>
          <p:cNvPr id="25" name="TextBox 24"/>
          <p:cNvSpPr txBox="1"/>
          <p:nvPr/>
        </p:nvSpPr>
        <p:spPr>
          <a:xfrm>
            <a:off x="4687471" y="5809005"/>
            <a:ext cx="4621458" cy="369332"/>
          </a:xfrm>
          <a:prstGeom prst="rect">
            <a:avLst/>
          </a:prstGeom>
          <a:noFill/>
        </p:spPr>
        <p:txBody>
          <a:bodyPr wrap="none" rtlCol="0">
            <a:spAutoFit/>
          </a:bodyPr>
          <a:lstStyle/>
          <a:p>
            <a:r>
              <a:rPr lang="en-US" dirty="0">
                <a:solidFill>
                  <a:srgbClr val="FF0000"/>
                </a:solidFill>
              </a:rPr>
              <a:t>This is not an CE, both players want to deviate</a:t>
            </a:r>
          </a:p>
        </p:txBody>
      </p:sp>
    </p:spTree>
    <p:extLst>
      <p:ext uri="{BB962C8B-B14F-4D97-AF65-F5344CB8AC3E}">
        <p14:creationId xmlns:p14="http://schemas.microsoft.com/office/powerpoint/2010/main" val="344506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Correlated Equilibrium (CE)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r>
                      <a:rPr lang="en-US" b="0" i="1" smtClean="0">
                        <a:latin typeface="Cambria Math" panose="02040503050406030204" pitchFamily="18" charset="0"/>
                      </a:rPr>
                      <m:t>𝑝</m:t>
                    </m:r>
                  </m:oMath>
                </a14:m>
                <a:r>
                  <a:rPr lang="en-US" dirty="0"/>
                  <a:t> can be a deterministic policy, which indicates a pure strategy profile. A deterministic </a:t>
                </a:r>
                <a14:m>
                  <m:oMath xmlns:m="http://schemas.openxmlformats.org/officeDocument/2006/math">
                    <m:r>
                      <a:rPr lang="en-US" b="0" i="1" smtClean="0">
                        <a:latin typeface="Cambria Math" panose="02040503050406030204" pitchFamily="18" charset="0"/>
                      </a:rPr>
                      <m:t>𝑝</m:t>
                    </m:r>
                  </m:oMath>
                </a14:m>
                <a:r>
                  <a:rPr lang="en-US" dirty="0"/>
                  <a:t> is an CE </a:t>
                </a:r>
                <a:r>
                  <a:rPr lang="en-US" dirty="0" err="1"/>
                  <a:t>iff</a:t>
                </a:r>
                <a:r>
                  <a:rPr lang="en-US" dirty="0"/>
                  <a:t> the indicated pure strategy profile is an PSNE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t="-1235" r="-192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33</a:t>
            </a:fld>
            <a:endParaRPr lang="en-US" dirty="0"/>
          </a:p>
        </p:txBody>
      </p:sp>
    </p:spTree>
    <p:extLst>
      <p:ext uri="{BB962C8B-B14F-4D97-AF65-F5344CB8AC3E}">
        <p14:creationId xmlns:p14="http://schemas.microsoft.com/office/powerpoint/2010/main" val="3462082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Correlated Equilibrium (CE)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r>
                      <a:rPr lang="en-US" b="0" i="1" smtClean="0">
                        <a:latin typeface="Cambria Math" panose="02040503050406030204" pitchFamily="18" charset="0"/>
                      </a:rPr>
                      <m:t>𝑝</m:t>
                    </m:r>
                  </m:oMath>
                </a14:m>
                <a:r>
                  <a:rPr lang="en-US" dirty="0"/>
                  <a:t> can be a non-trivial probability distribution</a:t>
                </a:r>
              </a:p>
              <a:p>
                <a:r>
                  <a:rPr lang="en-US" dirty="0"/>
                  <a:t>When player 1 gets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1</m:t>
                        </m:r>
                      </m:sub>
                    </m:sSub>
                  </m:oMath>
                </a14:m>
                <a:r>
                  <a:rPr lang="en-US" dirty="0"/>
                  <a:t>, he knows that the distribution over actions that player 2 is told is</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num>
                        <m:den>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e>
                          </m: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num>
                        <m:den>
                          <m:nary>
                            <m:naryPr>
                              <m:chr m:val="∑"/>
                              <m:supHide m:val="on"/>
                              <m:ctrlPr>
                                <a:rPr lang="en-US" i="1">
                                  <a:latin typeface="Cambria Math" panose="02040503050406030204" pitchFamily="18" charset="0"/>
                                </a:rPr>
                              </m:ctrlPr>
                            </m:naryPr>
                            <m:sub>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2</m:t>
                                  </m:r>
                                </m:sub>
                                <m:sup>
                                  <m:r>
                                    <a:rPr lang="en-US" i="1">
                                      <a:latin typeface="Cambria Math" panose="02040503050406030204" pitchFamily="18" charset="0"/>
                                    </a:rPr>
                                    <m:t>′</m:t>
                                  </m:r>
                                </m:sup>
                              </m:sSubSup>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2</m:t>
                                      </m:r>
                                    </m:sub>
                                    <m:sup>
                                      <m:r>
                                        <a:rPr lang="en-US" i="1">
                                          <a:latin typeface="Cambria Math" panose="02040503050406030204" pitchFamily="18" charset="0"/>
                                        </a:rPr>
                                        <m:t>′</m:t>
                                      </m:r>
                                    </m:sup>
                                  </m:sSubSup>
                                </m:e>
                              </m:d>
                            </m:e>
                          </m:nary>
                        </m:den>
                      </m:f>
                    </m:oMath>
                  </m:oMathPara>
                </a14:m>
                <a:endParaRPr lang="en-US" dirty="0"/>
              </a:p>
              <a:p>
                <a:r>
                  <a:rPr lang="en-US" dirty="0"/>
                  <a:t>Player 1 has no incentive to deviate </a:t>
                </a:r>
                <a:r>
                  <a:rPr lang="en-US" dirty="0" err="1"/>
                  <a:t>iff</a:t>
                </a:r>
                <a:r>
                  <a:rPr lang="en-US" dirty="0"/>
                  <a:t> </a:t>
                </a:r>
                <a14:m>
                  <m:oMath xmlns:m="http://schemas.openxmlformats.org/officeDocument/2006/math">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oMath>
                </a14:m>
                <a:endParaRPr lang="en-US" dirty="0"/>
              </a:p>
              <a:p>
                <a:endParaRPr lang="en-US" dirty="0"/>
              </a:p>
              <a:p>
                <a:r>
                  <a:rPr lang="en-US" dirty="0"/>
                  <a:t>Equivalently</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34</a:t>
            </a:fld>
            <a:endParaRPr lang="en-US" dirty="0"/>
          </a:p>
        </p:txBody>
      </p:sp>
      <mc:AlternateContent xmlns:mc="http://schemas.openxmlformats.org/markup-compatibility/2006" xmlns:a14="http://schemas.microsoft.com/office/drawing/2010/main">
        <mc:Choice Requires="a14">
          <p:sp>
            <p:nvSpPr>
              <p:cNvPr id="14" name="Rectangle 13"/>
              <p:cNvSpPr/>
              <p:nvPr/>
            </p:nvSpPr>
            <p:spPr>
              <a:xfrm>
                <a:off x="727275" y="4057169"/>
                <a:ext cx="6811701"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ub>
                        <m:sup/>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ub>
                        <m:sup/>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1</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727275" y="4057169"/>
                <a:ext cx="6811701" cy="79733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27275" y="5325146"/>
                <a:ext cx="6703672"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1</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727275" y="5325146"/>
                <a:ext cx="6703672" cy="79733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16804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Correlated Equilibrium (CE)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229600" cy="3371061"/>
              </a:xfrm>
            </p:spPr>
            <p:txBody>
              <a:bodyPr>
                <a:normAutofit lnSpcReduction="10000"/>
              </a:bodyPr>
              <a:lstStyle/>
              <a:p>
                <a:r>
                  <a:rPr lang="en-US" dirty="0"/>
                  <a:t>Alex is happy to follow because</a:t>
                </a:r>
              </a:p>
              <a:p>
                <a:pPr lvl="1"/>
                <a:endParaRPr lang="en-US" dirty="0"/>
              </a:p>
              <a:p>
                <a:pPr lvl="1"/>
                <a:endParaRPr lang="en-US" dirty="0"/>
              </a:p>
              <a:p>
                <a:r>
                  <a:rPr lang="en-US" dirty="0"/>
                  <a:t>Berry is happy to follow because</a:t>
                </a:r>
              </a:p>
              <a:p>
                <a:pPr lvl="1"/>
                <a:endParaRPr lang="en-US" dirty="0"/>
              </a:p>
              <a:p>
                <a:pPr lvl="1"/>
                <a:endParaRPr lang="en-US" dirty="0"/>
              </a:p>
              <a:p>
                <a:r>
                  <a:rPr lang="en-US" dirty="0"/>
                  <a:t>SW(</a:t>
                </a:r>
                <a14:m>
                  <m:oMath xmlns:m="http://schemas.openxmlformats.org/officeDocument/2006/math">
                    <m:r>
                      <a:rPr lang="en-US" b="0" i="1" smtClean="0">
                        <a:latin typeface="Cambria Math" panose="02040503050406030204" pitchFamily="18" charset="0"/>
                      </a:rPr>
                      <m:t>𝑝</m:t>
                    </m:r>
                  </m:oMath>
                </a14:m>
                <a:r>
                  <a:rPr lang="en-US" dirty="0"/>
                  <a:t>)=</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r>
                      <a:rPr lang="en-US" b="0" i="1" dirty="0" smtClean="0">
                        <a:latin typeface="Cambria Math" panose="02040503050406030204" pitchFamily="18" charset="0"/>
                      </a:rPr>
                      <m:t>∗5+</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r>
                      <a:rPr lang="en-US" b="0" i="1" dirty="0" smtClean="0">
                        <a:latin typeface="Cambria Math" panose="02040503050406030204" pitchFamily="18" charset="0"/>
                      </a:rPr>
                      <m:t>∗5+</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r>
                      <a:rPr lang="en-US" b="0" i="1" dirty="0" smtClean="0">
                        <a:latin typeface="Cambria Math" panose="02040503050406030204" pitchFamily="18" charset="0"/>
                      </a:rPr>
                      <m:t>∗6</m:t>
                    </m:r>
                    <m:r>
                      <a:rPr lang="en-US" b="0" i="0" dirty="0" smtClean="0">
                        <a:latin typeface="Cambria Math" panose="02040503050406030204" pitchFamily="18" charset="0"/>
                      </a:rPr>
                      <m:t>&gt;</m:t>
                    </m:r>
                  </m:oMath>
                </a14:m>
                <a:r>
                  <a:rPr lang="en-US" dirty="0"/>
                  <a:t>SW(NE)=5</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3371061"/>
              </a:xfrm>
              <a:blipFill rotWithShape="0">
                <a:blip r:embed="rId2"/>
                <a:stretch>
                  <a:fillRect l="-741" t="-307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35</a:t>
            </a:fld>
            <a:endParaRPr lang="en-US" dirty="0"/>
          </a:p>
        </p:txBody>
      </p:sp>
      <p:graphicFrame>
        <p:nvGraphicFramePr>
          <p:cNvPr id="14" name="Table 13"/>
          <p:cNvGraphicFramePr>
            <a:graphicFrameLocks noGrp="1"/>
          </p:cNvGraphicFramePr>
          <p:nvPr>
            <p:extLst/>
          </p:nvPr>
        </p:nvGraphicFramePr>
        <p:xfrm>
          <a:off x="1033298" y="5389074"/>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Dare</a:t>
                      </a:r>
                    </a:p>
                  </a:txBody>
                  <a:tcPr/>
                </a:tc>
                <a:tc>
                  <a:txBody>
                    <a:bodyPr/>
                    <a:lstStyle/>
                    <a:p>
                      <a:pPr algn="ctr"/>
                      <a:r>
                        <a:rPr lang="en-US" sz="1400" dirty="0"/>
                        <a:t>Chicken</a:t>
                      </a:r>
                    </a:p>
                  </a:txBody>
                  <a:tcPr/>
                </a:tc>
                <a:extLst>
                  <a:ext uri="{0D108BD9-81ED-4DB2-BD59-A6C34878D82A}">
                    <a16:rowId xmlns:a16="http://schemas.microsoft.com/office/drawing/2014/main" xmlns="" val="10000"/>
                  </a:ext>
                </a:extLst>
              </a:tr>
              <a:tr h="285036">
                <a:tc>
                  <a:txBody>
                    <a:bodyPr/>
                    <a:lstStyle/>
                    <a:p>
                      <a:pPr algn="ctr"/>
                      <a:r>
                        <a:rPr lang="en-US" sz="1400" dirty="0"/>
                        <a:t>Dare</a:t>
                      </a:r>
                    </a:p>
                  </a:txBody>
                  <a:tcPr/>
                </a:tc>
                <a:tc>
                  <a:txBody>
                    <a:bodyPr/>
                    <a:lstStyle/>
                    <a:p>
                      <a:pPr algn="ctr"/>
                      <a:r>
                        <a:rPr lang="en-US" sz="1400" dirty="0"/>
                        <a:t>0,0</a:t>
                      </a:r>
                    </a:p>
                  </a:txBody>
                  <a:tcPr/>
                </a:tc>
                <a:tc>
                  <a:txBody>
                    <a:bodyPr/>
                    <a:lstStyle/>
                    <a:p>
                      <a:pPr algn="ctr"/>
                      <a:r>
                        <a:rPr lang="en-US" sz="1400" dirty="0"/>
                        <a:t>4,1</a:t>
                      </a:r>
                    </a:p>
                  </a:txBody>
                  <a:tcPr/>
                </a:tc>
                <a:extLst>
                  <a:ext uri="{0D108BD9-81ED-4DB2-BD59-A6C34878D82A}">
                    <a16:rowId xmlns:a16="http://schemas.microsoft.com/office/drawing/2014/main" xmlns="" val="10001"/>
                  </a:ext>
                </a:extLst>
              </a:tr>
              <a:tr h="285036">
                <a:tc>
                  <a:txBody>
                    <a:bodyPr/>
                    <a:lstStyle/>
                    <a:p>
                      <a:pPr algn="ctr"/>
                      <a:r>
                        <a:rPr lang="en-US" sz="1400" dirty="0"/>
                        <a:t>Chicken</a:t>
                      </a:r>
                    </a:p>
                  </a:txBody>
                  <a:tcPr/>
                </a:tc>
                <a:tc>
                  <a:txBody>
                    <a:bodyPr/>
                    <a:lstStyle/>
                    <a:p>
                      <a:pPr algn="ctr"/>
                      <a:r>
                        <a:rPr lang="en-US" sz="1400" dirty="0"/>
                        <a:t>1,4</a:t>
                      </a:r>
                    </a:p>
                  </a:txBody>
                  <a:tcPr/>
                </a:tc>
                <a:tc>
                  <a:txBody>
                    <a:bodyPr/>
                    <a:lstStyle/>
                    <a:p>
                      <a:pPr algn="ctr"/>
                      <a:r>
                        <a:rPr lang="en-US" sz="1400" dirty="0"/>
                        <a:t>3,3</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2733814" y="5098280"/>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43028" y="5692385"/>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17" name="TextBox 16"/>
              <p:cNvSpPr txBox="1"/>
              <p:nvPr/>
            </p:nvSpPr>
            <p:spPr>
              <a:xfrm>
                <a:off x="6269726" y="4771434"/>
                <a:ext cx="1962781" cy="369332"/>
              </a:xfrm>
              <a:prstGeom prst="rect">
                <a:avLst/>
              </a:prstGeom>
              <a:noFill/>
            </p:spPr>
            <p:txBody>
              <a:bodyPr wrap="none" rtlCol="0">
                <a:spAutoFit/>
              </a:bodyPr>
              <a:lstStyle/>
              <a:p>
                <a:r>
                  <a:rPr lang="en-US" dirty="0">
                    <a:solidFill>
                      <a:schemeClr val="accent1"/>
                    </a:solidFill>
                  </a:rPr>
                  <a:t>Mediator’s policy </a:t>
                </a:r>
                <a14:m>
                  <m:oMath xmlns:m="http://schemas.openxmlformats.org/officeDocument/2006/math">
                    <m:r>
                      <a:rPr lang="en-US" b="0" i="1" smtClean="0">
                        <a:solidFill>
                          <a:schemeClr val="accent1"/>
                        </a:solidFill>
                        <a:latin typeface="Cambria Math" panose="02040503050406030204" pitchFamily="18" charset="0"/>
                      </a:rPr>
                      <m:t>𝑝</m:t>
                    </m:r>
                  </m:oMath>
                </a14:m>
                <a:endParaRPr lang="en-US" dirty="0">
                  <a:solidFill>
                    <a:schemeClr val="accent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269726" y="4771434"/>
                <a:ext cx="1962781" cy="369332"/>
              </a:xfrm>
              <a:prstGeom prst="rect">
                <a:avLst/>
              </a:prstGeom>
              <a:blipFill rotWithShape="0">
                <a:blip r:embed="rId3"/>
                <a:stretch>
                  <a:fillRect l="-2484" t="-10000" b="-26667"/>
                </a:stretch>
              </a:blipFill>
            </p:spPr>
            <p:txBody>
              <a:bodyPr/>
              <a:lstStyle/>
              <a:p>
                <a:r>
                  <a:rPr lang="en-US">
                    <a:noFill/>
                  </a:rPr>
                  <a:t> </a:t>
                </a:r>
              </a:p>
            </p:txBody>
          </p:sp>
        </mc:Fallback>
      </mc:AlternateContent>
      <p:sp>
        <p:nvSpPr>
          <p:cNvPr id="18" name="TextBox 17"/>
          <p:cNvSpPr txBox="1"/>
          <p:nvPr/>
        </p:nvSpPr>
        <p:spPr>
          <a:xfrm>
            <a:off x="2006806" y="4856319"/>
            <a:ext cx="1816075" cy="369332"/>
          </a:xfrm>
          <a:prstGeom prst="rect">
            <a:avLst/>
          </a:prstGeom>
          <a:noFill/>
        </p:spPr>
        <p:txBody>
          <a:bodyPr wrap="none" rtlCol="0">
            <a:spAutoFit/>
          </a:bodyPr>
          <a:lstStyle/>
          <a:p>
            <a:r>
              <a:rPr lang="en-US" dirty="0"/>
              <a:t>Game of Chicken</a:t>
            </a:r>
          </a:p>
        </p:txBody>
      </p:sp>
      <p:graphicFrame>
        <p:nvGraphicFramePr>
          <p:cNvPr id="19" name="Table 18"/>
          <p:cNvGraphicFramePr>
            <a:graphicFrameLocks noGrp="1"/>
          </p:cNvGraphicFramePr>
          <p:nvPr>
            <p:extLst/>
          </p:nvPr>
        </p:nvGraphicFramePr>
        <p:xfrm>
          <a:off x="5101786" y="5389074"/>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Dare</a:t>
                      </a:r>
                    </a:p>
                  </a:txBody>
                  <a:tcPr/>
                </a:tc>
                <a:tc>
                  <a:txBody>
                    <a:bodyPr/>
                    <a:lstStyle/>
                    <a:p>
                      <a:pPr algn="ctr"/>
                      <a:r>
                        <a:rPr lang="en-US" sz="1400" dirty="0"/>
                        <a:t>Chicken</a:t>
                      </a:r>
                    </a:p>
                  </a:txBody>
                  <a:tcPr/>
                </a:tc>
                <a:extLst>
                  <a:ext uri="{0D108BD9-81ED-4DB2-BD59-A6C34878D82A}">
                    <a16:rowId xmlns:a16="http://schemas.microsoft.com/office/drawing/2014/main" xmlns="" val="10000"/>
                  </a:ext>
                </a:extLst>
              </a:tr>
              <a:tr h="285036">
                <a:tc>
                  <a:txBody>
                    <a:bodyPr/>
                    <a:lstStyle/>
                    <a:p>
                      <a:pPr algn="ctr"/>
                      <a:r>
                        <a:rPr lang="en-US" sz="1400" dirty="0"/>
                        <a:t>Dare</a:t>
                      </a:r>
                    </a:p>
                  </a:txBody>
                  <a:tcPr/>
                </a:tc>
                <a:tc>
                  <a:txBody>
                    <a:bodyPr/>
                    <a:lstStyle/>
                    <a:p>
                      <a:pPr algn="ctr"/>
                      <a:r>
                        <a:rPr lang="en-US" sz="1400" dirty="0"/>
                        <a:t>0</a:t>
                      </a:r>
                    </a:p>
                  </a:txBody>
                  <a:tcPr/>
                </a:tc>
                <a:tc>
                  <a:txBody>
                    <a:bodyPr/>
                    <a:lstStyle/>
                    <a:p>
                      <a:pPr algn="ctr"/>
                      <a:r>
                        <a:rPr lang="en-US" sz="1400" dirty="0"/>
                        <a:t>1/3</a:t>
                      </a:r>
                    </a:p>
                  </a:txBody>
                  <a:tcPr/>
                </a:tc>
                <a:extLst>
                  <a:ext uri="{0D108BD9-81ED-4DB2-BD59-A6C34878D82A}">
                    <a16:rowId xmlns:a16="http://schemas.microsoft.com/office/drawing/2014/main" xmlns="" val="10001"/>
                  </a:ext>
                </a:extLst>
              </a:tr>
              <a:tr h="285036">
                <a:tc>
                  <a:txBody>
                    <a:bodyPr/>
                    <a:lstStyle/>
                    <a:p>
                      <a:pPr algn="ctr"/>
                      <a:r>
                        <a:rPr lang="en-US" sz="1400" dirty="0"/>
                        <a:t>Chicken</a:t>
                      </a:r>
                    </a:p>
                  </a:txBody>
                  <a:tcPr/>
                </a:tc>
                <a:tc>
                  <a:txBody>
                    <a:bodyPr/>
                    <a:lstStyle/>
                    <a:p>
                      <a:pPr algn="ctr"/>
                      <a:r>
                        <a:rPr lang="en-US" sz="1400" dirty="0"/>
                        <a:t>1/3</a:t>
                      </a:r>
                    </a:p>
                  </a:txBody>
                  <a:tcPr/>
                </a:tc>
                <a:tc>
                  <a:txBody>
                    <a:bodyPr/>
                    <a:lstStyle/>
                    <a:p>
                      <a:pPr algn="ctr"/>
                      <a:r>
                        <a:rPr lang="en-US" sz="1400" dirty="0"/>
                        <a:t>1/3</a:t>
                      </a:r>
                    </a:p>
                  </a:txBody>
                  <a:tcPr/>
                </a:tc>
                <a:extLst>
                  <a:ext uri="{0D108BD9-81ED-4DB2-BD59-A6C34878D82A}">
                    <a16:rowId xmlns:a16="http://schemas.microsoft.com/office/drawing/2014/main" xmlns="" val="10002"/>
                  </a:ext>
                </a:extLst>
              </a:tr>
            </a:tbl>
          </a:graphicData>
        </a:graphic>
      </p:graphicFrame>
      <p:sp>
        <p:nvSpPr>
          <p:cNvPr id="20" name="TextBox 19"/>
          <p:cNvSpPr txBox="1"/>
          <p:nvPr/>
        </p:nvSpPr>
        <p:spPr>
          <a:xfrm>
            <a:off x="6802302" y="5098280"/>
            <a:ext cx="818908" cy="307777"/>
          </a:xfrm>
          <a:prstGeom prst="rect">
            <a:avLst/>
          </a:prstGeom>
          <a:noFill/>
        </p:spPr>
        <p:txBody>
          <a:bodyPr wrap="square" rtlCol="0">
            <a:spAutoFit/>
          </a:bodyPr>
          <a:lstStyle/>
          <a:p>
            <a:r>
              <a:rPr lang="en-US" sz="1400" dirty="0"/>
              <a:t>Berry</a:t>
            </a:r>
          </a:p>
        </p:txBody>
      </p:sp>
      <p:sp>
        <p:nvSpPr>
          <p:cNvPr id="21" name="TextBox 20"/>
          <p:cNvSpPr txBox="1"/>
          <p:nvPr/>
        </p:nvSpPr>
        <p:spPr>
          <a:xfrm rot="16200000">
            <a:off x="4511516" y="5692385"/>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22" name="Rectangle 21"/>
              <p:cNvSpPr/>
              <p:nvPr/>
            </p:nvSpPr>
            <p:spPr>
              <a:xfrm>
                <a:off x="4700392" y="73529"/>
                <a:ext cx="4543922" cy="7190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600" i="1" smtClean="0">
                              <a:solidFill>
                                <a:schemeClr val="accent1"/>
                              </a:solidFill>
                              <a:latin typeface="Cambria Math" panose="02040503050406030204" pitchFamily="18" charset="0"/>
                            </a:rPr>
                          </m:ctrlPr>
                        </m:naryPr>
                        <m:sub>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2</m:t>
                              </m:r>
                            </m:sub>
                          </m:sSub>
                        </m:sub>
                        <m:sup/>
                        <m:e>
                          <m:r>
                            <a:rPr lang="en-US" sz="1600" i="1">
                              <a:solidFill>
                                <a:schemeClr val="accent1"/>
                              </a:solidFill>
                              <a:latin typeface="Cambria Math" panose="02040503050406030204" pitchFamily="18" charset="0"/>
                            </a:rPr>
                            <m:t>𝑝</m:t>
                          </m:r>
                          <m:d>
                            <m:dPr>
                              <m:ctrlPr>
                                <a:rPr lang="en-US" sz="1600" i="1">
                                  <a:solidFill>
                                    <a:schemeClr val="accent1"/>
                                  </a:solidFill>
                                  <a:latin typeface="Cambria Math" panose="02040503050406030204" pitchFamily="18" charset="0"/>
                                </a:rPr>
                              </m:ctrlPr>
                            </m:dPr>
                            <m:e>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1</m:t>
                                  </m:r>
                                </m:sub>
                              </m:sSub>
                              <m:r>
                                <a:rPr lang="en-US" sz="1600" i="1">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2</m:t>
                                  </m:r>
                                </m:sub>
                              </m:sSub>
                            </m:e>
                          </m:d>
                        </m:e>
                      </m:nary>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𝑢</m:t>
                          </m:r>
                        </m:e>
                        <m:sub>
                          <m:r>
                            <a:rPr lang="en-US" sz="1600" i="1">
                              <a:solidFill>
                                <a:schemeClr val="accent1"/>
                              </a:solidFill>
                              <a:latin typeface="Cambria Math" panose="02040503050406030204" pitchFamily="18" charset="0"/>
                            </a:rPr>
                            <m:t>1</m:t>
                          </m:r>
                        </m:sub>
                      </m:sSub>
                      <m:d>
                        <m:dPr>
                          <m:ctrlPr>
                            <a:rPr lang="en-US" sz="1600" i="1">
                              <a:solidFill>
                                <a:schemeClr val="accent1"/>
                              </a:solidFill>
                              <a:latin typeface="Cambria Math" panose="02040503050406030204" pitchFamily="18" charset="0"/>
                            </a:rPr>
                          </m:ctrlPr>
                        </m:dPr>
                        <m:e>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1</m:t>
                              </m:r>
                            </m:sub>
                          </m:sSub>
                          <m:r>
                            <a:rPr lang="en-US" sz="1600" i="1">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2</m:t>
                              </m:r>
                            </m:sub>
                          </m:sSub>
                        </m:e>
                      </m:d>
                      <m:r>
                        <a:rPr lang="en-US" sz="1600" i="1">
                          <a:solidFill>
                            <a:schemeClr val="accent1"/>
                          </a:solidFill>
                          <a:latin typeface="Cambria Math" panose="02040503050406030204" pitchFamily="18" charset="0"/>
                        </a:rPr>
                        <m:t>≥</m:t>
                      </m:r>
                      <m:nary>
                        <m:naryPr>
                          <m:chr m:val="∑"/>
                          <m:supHide m:val="on"/>
                          <m:ctrlPr>
                            <a:rPr lang="en-US" sz="1600" i="1">
                              <a:solidFill>
                                <a:schemeClr val="accent1"/>
                              </a:solidFill>
                              <a:latin typeface="Cambria Math" panose="02040503050406030204" pitchFamily="18" charset="0"/>
                            </a:rPr>
                          </m:ctrlPr>
                        </m:naryPr>
                        <m:sub>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2</m:t>
                              </m:r>
                            </m:sub>
                          </m:sSub>
                        </m:sub>
                        <m:sup/>
                        <m:e>
                          <m:r>
                            <a:rPr lang="en-US" sz="1600" i="1">
                              <a:solidFill>
                                <a:schemeClr val="accent1"/>
                              </a:solidFill>
                              <a:latin typeface="Cambria Math" panose="02040503050406030204" pitchFamily="18" charset="0"/>
                            </a:rPr>
                            <m:t>𝑝</m:t>
                          </m:r>
                          <m:d>
                            <m:dPr>
                              <m:ctrlPr>
                                <a:rPr lang="en-US" sz="1600" i="1">
                                  <a:solidFill>
                                    <a:schemeClr val="accent1"/>
                                  </a:solidFill>
                                  <a:latin typeface="Cambria Math" panose="02040503050406030204" pitchFamily="18" charset="0"/>
                                </a:rPr>
                              </m:ctrlPr>
                            </m:dPr>
                            <m:e>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1</m:t>
                                  </m:r>
                                </m:sub>
                              </m:sSub>
                              <m:r>
                                <a:rPr lang="en-US" sz="1600" i="1">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2</m:t>
                                  </m:r>
                                </m:sub>
                              </m:sSub>
                            </m:e>
                          </m:d>
                        </m:e>
                      </m:nary>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𝑢</m:t>
                          </m:r>
                        </m:e>
                        <m:sub>
                          <m:r>
                            <a:rPr lang="en-US" sz="1600" i="1">
                              <a:solidFill>
                                <a:schemeClr val="accent1"/>
                              </a:solidFill>
                              <a:latin typeface="Cambria Math" panose="02040503050406030204" pitchFamily="18" charset="0"/>
                            </a:rPr>
                            <m:t>1</m:t>
                          </m:r>
                        </m:sub>
                      </m:sSub>
                      <m:d>
                        <m:dPr>
                          <m:ctrlPr>
                            <a:rPr lang="en-US" sz="1600" i="1">
                              <a:solidFill>
                                <a:schemeClr val="accent1"/>
                              </a:solidFill>
                              <a:latin typeface="Cambria Math" panose="02040503050406030204" pitchFamily="18" charset="0"/>
                            </a:rPr>
                          </m:ctrlPr>
                        </m:dPr>
                        <m:e>
                          <m:sSubSup>
                            <m:sSubSupPr>
                              <m:ctrlPr>
                                <a:rPr lang="en-US" sz="1600" i="1">
                                  <a:solidFill>
                                    <a:schemeClr val="accent1"/>
                                  </a:solidFill>
                                  <a:latin typeface="Cambria Math" panose="02040503050406030204" pitchFamily="18" charset="0"/>
                                </a:rPr>
                              </m:ctrlPr>
                            </m:sSubSup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1</m:t>
                              </m:r>
                            </m:sub>
                            <m:sup>
                              <m:r>
                                <a:rPr lang="en-US" sz="1600" i="1">
                                  <a:solidFill>
                                    <a:schemeClr val="accent1"/>
                                  </a:solidFill>
                                  <a:latin typeface="Cambria Math" panose="02040503050406030204" pitchFamily="18" charset="0"/>
                                </a:rPr>
                                <m:t>′</m:t>
                              </m:r>
                            </m:sup>
                          </m:sSubSup>
                          <m:r>
                            <a:rPr lang="en-US" sz="1600" i="1">
                              <a:solidFill>
                                <a:schemeClr val="accent1"/>
                              </a:solidFill>
                              <a:latin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𝑎</m:t>
                              </m:r>
                            </m:e>
                            <m:sub>
                              <m:r>
                                <a:rPr lang="en-US" sz="1600" i="1">
                                  <a:solidFill>
                                    <a:schemeClr val="accent1"/>
                                  </a:solidFill>
                                  <a:latin typeface="Cambria Math" panose="02040503050406030204" pitchFamily="18" charset="0"/>
                                </a:rPr>
                                <m:t>2</m:t>
                              </m:r>
                            </m:sub>
                          </m:sSub>
                        </m:e>
                      </m:d>
                    </m:oMath>
                  </m:oMathPara>
                </a14:m>
                <a:endParaRPr lang="en-US" sz="1600" dirty="0">
                  <a:solidFill>
                    <a:schemeClr val="accent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4700392" y="73529"/>
                <a:ext cx="4543922" cy="71904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814587" y="1666950"/>
                <a:ext cx="5424177" cy="877420"/>
              </a:xfrm>
              <a:prstGeom prst="rect">
                <a:avLst/>
              </a:prstGeom>
              <a:noFill/>
            </p:spPr>
            <p:txBody>
              <a:bodyPr wrap="none" rtlCol="0">
                <a:spAutoFit/>
              </a:bodyPr>
              <a:lstStyle/>
              <a:p>
                <a:r>
                  <a:rPr lang="en-US" dirty="0"/>
                  <a:t>When told to play </a:t>
                </a:r>
                <a:r>
                  <a:rPr lang="en-US" altLang="zh-CN" dirty="0"/>
                  <a:t>Dare, </a:t>
                </a:r>
                <a14:m>
                  <m:oMath xmlns:m="http://schemas.openxmlformats.org/officeDocument/2006/math">
                    <m:r>
                      <a:rPr lang="en-US" altLang="zh-CN" b="0" i="1" smtClean="0">
                        <a:latin typeface="Cambria Math" panose="02040503050406030204" pitchFamily="18" charset="0"/>
                      </a:rPr>
                      <m:t>0∗0+</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3</m:t>
                        </m:r>
                      </m:den>
                    </m:f>
                    <m:r>
                      <a:rPr lang="en-US" altLang="zh-CN" b="0" i="1" smtClean="0">
                        <a:latin typeface="Cambria Math" panose="02040503050406030204" pitchFamily="18" charset="0"/>
                      </a:rPr>
                      <m:t>∗4≥0∗</m:t>
                    </m:r>
                    <m:r>
                      <a:rPr lang="en-US" altLang="zh-CN" i="1">
                        <a:latin typeface="Cambria Math" panose="02040503050406030204" pitchFamily="18" charset="0"/>
                      </a:rPr>
                      <m:t>1</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r>
                      <a:rPr lang="en-US" altLang="zh-CN" b="0" i="1" smtClean="0">
                        <a:latin typeface="Cambria Math" panose="02040503050406030204" pitchFamily="18" charset="0"/>
                      </a:rPr>
                      <m:t>∗3</m:t>
                    </m:r>
                  </m:oMath>
                </a14:m>
                <a:endParaRPr lang="en-US" dirty="0"/>
              </a:p>
              <a:p>
                <a:r>
                  <a:rPr lang="en-US" dirty="0"/>
                  <a:t>When told to play </a:t>
                </a:r>
                <a:r>
                  <a:rPr lang="en-US" altLang="zh-CN" dirty="0"/>
                  <a:t>Chicken, </a:t>
                </a:r>
                <a14:m>
                  <m:oMath xmlns:m="http://schemas.openxmlformats.org/officeDocument/2006/math">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1</m:t>
                    </m:r>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3</m:t>
                    </m:r>
                    <m:r>
                      <a:rPr lang="en-US" altLang="zh-CN" i="1">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0</m:t>
                    </m:r>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4</m:t>
                    </m:r>
                  </m:oMath>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1814587" y="1666950"/>
                <a:ext cx="5424177" cy="877420"/>
              </a:xfrm>
              <a:prstGeom prst="rect">
                <a:avLst/>
              </a:prstGeom>
              <a:blipFill rotWithShape="0">
                <a:blip r:embed="rId5"/>
                <a:stretch>
                  <a:fillRect l="-1012"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814587" y="2871216"/>
                <a:ext cx="5424177" cy="877420"/>
              </a:xfrm>
              <a:prstGeom prst="rect">
                <a:avLst/>
              </a:prstGeom>
              <a:noFill/>
            </p:spPr>
            <p:txBody>
              <a:bodyPr wrap="none" rtlCol="0">
                <a:spAutoFit/>
              </a:bodyPr>
              <a:lstStyle/>
              <a:p>
                <a:r>
                  <a:rPr lang="en-US" dirty="0"/>
                  <a:t>When told to play </a:t>
                </a:r>
                <a:r>
                  <a:rPr lang="en-US" altLang="zh-CN" dirty="0"/>
                  <a:t>Dare, </a:t>
                </a:r>
                <a14:m>
                  <m:oMath xmlns:m="http://schemas.openxmlformats.org/officeDocument/2006/math">
                    <m:r>
                      <a:rPr lang="en-US" altLang="zh-CN" b="0" i="1" smtClean="0">
                        <a:latin typeface="Cambria Math" panose="02040503050406030204" pitchFamily="18" charset="0"/>
                      </a:rPr>
                      <m:t>0∗0+</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3</m:t>
                        </m:r>
                      </m:den>
                    </m:f>
                    <m:r>
                      <a:rPr lang="en-US" altLang="zh-CN" b="0" i="1" smtClean="0">
                        <a:latin typeface="Cambria Math" panose="02040503050406030204" pitchFamily="18" charset="0"/>
                      </a:rPr>
                      <m:t>∗4≥0∗</m:t>
                    </m:r>
                    <m:r>
                      <a:rPr lang="en-US" altLang="zh-CN" i="1">
                        <a:latin typeface="Cambria Math" panose="02040503050406030204" pitchFamily="18" charset="0"/>
                      </a:rPr>
                      <m:t>1</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r>
                      <a:rPr lang="en-US" altLang="zh-CN" b="0" i="1" smtClean="0">
                        <a:latin typeface="Cambria Math" panose="02040503050406030204" pitchFamily="18" charset="0"/>
                      </a:rPr>
                      <m:t>∗3</m:t>
                    </m:r>
                  </m:oMath>
                </a14:m>
                <a:endParaRPr lang="en-US" dirty="0"/>
              </a:p>
              <a:p>
                <a:r>
                  <a:rPr lang="en-US" dirty="0"/>
                  <a:t>When told to play </a:t>
                </a:r>
                <a:r>
                  <a:rPr lang="en-US" altLang="zh-CN" dirty="0"/>
                  <a:t>Chicken, </a:t>
                </a:r>
                <a14:m>
                  <m:oMath xmlns:m="http://schemas.openxmlformats.org/officeDocument/2006/math">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1</m:t>
                    </m:r>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3</m:t>
                    </m:r>
                    <m:r>
                      <a:rPr lang="en-US" altLang="zh-CN" i="1">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0</m:t>
                    </m:r>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3</m:t>
                        </m:r>
                      </m:den>
                    </m:f>
                    <m:r>
                      <a:rPr lang="en-US" altLang="zh-CN" i="1">
                        <a:latin typeface="Cambria Math" panose="02040503050406030204" pitchFamily="18" charset="0"/>
                      </a:rPr>
                      <m:t>∗</m:t>
                    </m:r>
                    <m:r>
                      <a:rPr lang="en-US" altLang="zh-CN" b="0" i="1" smtClean="0">
                        <a:latin typeface="Cambria Math" panose="02040503050406030204" pitchFamily="18" charset="0"/>
                      </a:rPr>
                      <m:t>4</m:t>
                    </m:r>
                  </m:oMath>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1814587" y="2871216"/>
                <a:ext cx="5424177" cy="877420"/>
              </a:xfrm>
              <a:prstGeom prst="rect">
                <a:avLst/>
              </a:prstGeom>
              <a:blipFill rotWithShape="0">
                <a:blip r:embed="rId6"/>
                <a:stretch>
                  <a:fillRect l="-1012" b="-2778"/>
                </a:stretch>
              </a:blipFill>
            </p:spPr>
            <p:txBody>
              <a:bodyPr/>
              <a:lstStyle/>
              <a:p>
                <a:r>
                  <a:rPr lang="en-US">
                    <a:noFill/>
                  </a:rPr>
                  <a:t> </a:t>
                </a:r>
              </a:p>
            </p:txBody>
          </p:sp>
        </mc:Fallback>
      </mc:AlternateContent>
    </p:spTree>
    <p:extLst>
      <p:ext uri="{BB962C8B-B14F-4D97-AF65-F5344CB8AC3E}">
        <p14:creationId xmlns:p14="http://schemas.microsoft.com/office/powerpoint/2010/main" val="2534501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Correlated Equilibrium (CE)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CE may lead to higher social welfare (</a:t>
                </a:r>
                <a14:m>
                  <m:oMath xmlns:m="http://schemas.openxmlformats.org/officeDocument/2006/math">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e>
                    </m:nary>
                  </m:oMath>
                </a14:m>
                <a:r>
                  <a:rPr lang="en-US" dirty="0"/>
                  <a:t>) than (some) NE</a:t>
                </a:r>
              </a:p>
              <a:p>
                <a:r>
                  <a:rPr lang="en-US" dirty="0"/>
                  <a:t>If </a:t>
                </a:r>
                <a14:m>
                  <m:oMath xmlns:m="http://schemas.openxmlformats.org/officeDocument/2006/math">
                    <m:r>
                      <a:rPr lang="en-US" b="0" i="1" smtClean="0">
                        <a:latin typeface="Cambria Math" panose="02040503050406030204" pitchFamily="18" charset="0"/>
                      </a:rPr>
                      <m:t>𝑝</m:t>
                    </m:r>
                  </m:oMath>
                </a14:m>
                <a:r>
                  <a:rPr lang="en-US" dirty="0"/>
                  <a:t> can be decomposed into probability distribution over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oMath>
                </a14:m>
                <a:r>
                  <a:rPr lang="en-US" dirty="0"/>
                  <a:t>’s, i.e.,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 then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a14:m>
                <a:r>
                  <a:rPr lang="en-US" dirty="0"/>
                  <a:t> can be viewed as mixed strategy for player 1 and 2 separately. In fact, a decomposable </a:t>
                </a:r>
                <a14:m>
                  <m:oMath xmlns:m="http://schemas.openxmlformats.org/officeDocument/2006/math">
                    <m:r>
                      <a:rPr lang="en-US" b="0" i="1" smtClean="0">
                        <a:latin typeface="Cambria Math" panose="02040503050406030204" pitchFamily="18" charset="0"/>
                      </a:rPr>
                      <m:t>𝑝</m:t>
                    </m:r>
                  </m:oMath>
                </a14:m>
                <a:r>
                  <a:rPr lang="en-US" dirty="0"/>
                  <a:t> is CE </a:t>
                </a:r>
                <a:r>
                  <a:rPr lang="en-US" dirty="0" err="1"/>
                  <a:t>iff</a:t>
                </a:r>
                <a:r>
                  <a:rPr lang="en-US" dirty="0"/>
                  <a:t>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2</m:t>
                        </m:r>
                      </m:sub>
                    </m:sSub>
                    <m:r>
                      <a:rPr lang="en-US" b="0" i="1" smtClean="0">
                        <a:latin typeface="Cambria Math" panose="02040503050406030204" pitchFamily="18" charset="0"/>
                      </a:rPr>
                      <m:t>)</m:t>
                    </m:r>
                  </m:oMath>
                </a14:m>
                <a:r>
                  <a:rPr lang="en-US" dirty="0"/>
                  <a:t> is an NE</a:t>
                </a:r>
              </a:p>
              <a:p>
                <a:r>
                  <a:rPr lang="en-US" dirty="0"/>
                  <a:t>So, CE is not unique and the set of CE is a super set of the set of NE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36</a:t>
            </a:fld>
            <a:endParaRPr lang="en-US" dirty="0"/>
          </a:p>
        </p:txBody>
      </p:sp>
    </p:spTree>
    <p:extLst>
      <p:ext uri="{BB962C8B-B14F-4D97-AF65-F5344CB8AC3E}">
        <p14:creationId xmlns:p14="http://schemas.microsoft.com/office/powerpoint/2010/main" val="1489531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CE</a:t>
            </a:r>
          </a:p>
        </p:txBody>
      </p:sp>
      <p:sp>
        <p:nvSpPr>
          <p:cNvPr id="3" name="Content Placeholder 2"/>
          <p:cNvSpPr>
            <a:spLocks noGrp="1"/>
          </p:cNvSpPr>
          <p:nvPr>
            <p:ph sz="quarter" idx="1"/>
          </p:nvPr>
        </p:nvSpPr>
        <p:spPr/>
        <p:txBody>
          <a:bodyPr/>
          <a:lstStyle/>
          <a:p>
            <a:r>
              <a:rPr lang="en-US" dirty="0" smtClean="0"/>
              <a:t>Zero-sum games: CE=NE=SSE=Minimax=</a:t>
            </a:r>
            <a:r>
              <a:rPr lang="en-US" dirty="0" err="1" smtClean="0"/>
              <a:t>Maximin</a:t>
            </a:r>
            <a:endParaRPr lang="en-US" dirty="0" smtClean="0"/>
          </a:p>
          <a:p>
            <a:r>
              <a:rPr lang="en-US" dirty="0" smtClean="0"/>
              <a:t>CE </a:t>
            </a:r>
            <a:r>
              <a:rPr lang="en-US" dirty="0"/>
              <a:t>for </a:t>
            </a:r>
            <a:r>
              <a:rPr lang="en-US" dirty="0" err="1"/>
              <a:t>bimatrix</a:t>
            </a:r>
            <a:r>
              <a:rPr lang="en-US" dirty="0"/>
              <a:t> games can be computed through LP</a:t>
            </a:r>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37</a:t>
            </a:fld>
            <a:endParaRPr lang="en-US" dirty="0"/>
          </a:p>
        </p:txBody>
      </p:sp>
    </p:spTree>
    <p:extLst>
      <p:ext uri="{BB962C8B-B14F-4D97-AF65-F5344CB8AC3E}">
        <p14:creationId xmlns:p14="http://schemas.microsoft.com/office/powerpoint/2010/main" val="3188367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CE</a:t>
            </a:r>
          </a:p>
        </p:txBody>
      </p:sp>
      <p:sp>
        <p:nvSpPr>
          <p:cNvPr id="3" name="Content Placeholder 2"/>
          <p:cNvSpPr>
            <a:spLocks noGrp="1"/>
          </p:cNvSpPr>
          <p:nvPr>
            <p:ph sz="quarter" idx="1"/>
          </p:nvPr>
        </p:nvSpPr>
        <p:spPr/>
        <p:txBody>
          <a:bodyPr/>
          <a:lstStyle/>
          <a:p>
            <a:r>
              <a:rPr lang="en-US" dirty="0" smtClean="0"/>
              <a:t>Zero-sum games: CE=NE=SSE=Minimax=</a:t>
            </a:r>
            <a:r>
              <a:rPr lang="en-US" dirty="0" err="1" smtClean="0"/>
              <a:t>Maximin</a:t>
            </a:r>
            <a:endParaRPr lang="en-US" dirty="0" smtClean="0"/>
          </a:p>
          <a:p>
            <a:r>
              <a:rPr lang="en-US" dirty="0" smtClean="0"/>
              <a:t>CE </a:t>
            </a:r>
            <a:r>
              <a:rPr lang="en-US" dirty="0"/>
              <a:t>for </a:t>
            </a:r>
            <a:r>
              <a:rPr lang="en-US" dirty="0" err="1"/>
              <a:t>bimatrix</a:t>
            </a:r>
            <a:r>
              <a:rPr lang="en-US" dirty="0"/>
              <a:t> games can be computed through LP</a:t>
            </a:r>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38</a:t>
            </a:fld>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1242349" y="2415250"/>
                <a:ext cx="5940985" cy="3038332"/>
              </a:xfrm>
              <a:prstGeom prst="rect">
                <a:avLst/>
              </a:prstGeom>
              <a:noFill/>
            </p:spPr>
            <p:txBody>
              <a:bodyPr wrap="none" rtlCol="0">
                <a:spAutoFit/>
              </a:bodyPr>
              <a:lstStyle/>
              <a:p>
                <a:r>
                  <a:rPr lang="en-US" dirty="0"/>
                  <a:t>Find </a:t>
                </a:r>
                <a14:m>
                  <m:oMath xmlns:m="http://schemas.openxmlformats.org/officeDocument/2006/math">
                    <m:r>
                      <a:rPr lang="en-US" b="0" i="1" smtClean="0">
                        <a:latin typeface="Cambria Math" panose="02040503050406030204" pitchFamily="18" charset="0"/>
                      </a:rPr>
                      <m:t>𝑝</m:t>
                    </m:r>
                  </m:oMath>
                </a14:m>
                <a:endParaRPr lang="en-US" dirty="0"/>
              </a:p>
              <a:p>
                <a:r>
                  <a:rPr lang="en-US" dirty="0" err="1"/>
                  <a:t>s.t.</a:t>
                </a:r>
                <a:r>
                  <a:rPr lang="en-US" dirty="0"/>
                  <a:t> </a:t>
                </a:r>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1</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oMath>
                  </m:oMathPara>
                </a14:m>
                <a:endParaRPr lang="en-US" dirty="0"/>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e>
                      </m:nary>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i="1">
                              <a:latin typeface="Cambria Math" panose="02040503050406030204" pitchFamily="18" charset="0"/>
                            </a:rPr>
                            <m:t>,</m:t>
                          </m:r>
                          <m:sSubSup>
                            <m:sSubSupPr>
                              <m:ctrlPr>
                                <a:rPr lang="en-US" b="0" i="1" smtClean="0">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2</m:t>
                              </m:r>
                            </m:sub>
                            <m:sup>
                              <m:r>
                                <a:rPr lang="en-US" b="0" i="1" smtClean="0">
                                  <a:latin typeface="Cambria Math" panose="02040503050406030204" pitchFamily="18" charset="0"/>
                                </a:rPr>
                                <m:t>′</m:t>
                              </m:r>
                            </m:sup>
                          </m:sSubSup>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b="0" i="1" smtClean="0">
                              <a:latin typeface="Cambria Math" panose="02040503050406030204" pitchFamily="18" charset="0"/>
                            </a:rPr>
                            <m:t>2</m:t>
                          </m:r>
                        </m:sub>
                        <m:sup>
                          <m:r>
                            <a:rPr lang="en-US" i="1">
                              <a:latin typeface="Cambria Math" panose="02040503050406030204" pitchFamily="18" charset="0"/>
                            </a:rPr>
                            <m:t>′</m:t>
                          </m:r>
                        </m:sup>
                      </m:sSubSup>
                    </m:oMath>
                  </m:oMathPara>
                </a14:m>
                <a:endParaRPr lang="en-US" dirty="0"/>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e>
                      </m:nary>
                      <m:r>
                        <a:rPr lang="en-US" b="0" i="1" smtClean="0">
                          <a:latin typeface="Cambria Math" panose="02040503050406030204" pitchFamily="18" charset="0"/>
                        </a:rPr>
                        <m:t>≤1</m:t>
                      </m:r>
                    </m:oMath>
                  </m:oMathPara>
                </a14:m>
                <a:endParaRPr lang="en-US" b="0"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e>
                      </m:d>
                      <m:r>
                        <a:rPr lang="en-US" b="0" i="1" smtClean="0">
                          <a:latin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242349" y="2415250"/>
                <a:ext cx="5940985" cy="3038332"/>
              </a:xfrm>
              <a:prstGeom prst="rect">
                <a:avLst/>
              </a:prstGeom>
              <a:blipFill rotWithShape="0">
                <a:blip r:embed="rId2"/>
                <a:stretch>
                  <a:fillRect l="-924" t="-1002" b="-200"/>
                </a:stretch>
              </a:blipFill>
            </p:spPr>
            <p:txBody>
              <a:bodyPr/>
              <a:lstStyle/>
              <a:p>
                <a:r>
                  <a:rPr lang="en-US">
                    <a:noFill/>
                  </a:rPr>
                  <a:t> </a:t>
                </a:r>
              </a:p>
            </p:txBody>
          </p:sp>
        </mc:Fallback>
      </mc:AlternateContent>
    </p:spTree>
    <p:extLst>
      <p:ext uri="{BB962C8B-B14F-4D97-AF65-F5344CB8AC3E}">
        <p14:creationId xmlns:p14="http://schemas.microsoft.com/office/powerpoint/2010/main" val="159208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𝜖</m:t>
                    </m:r>
                  </m:oMath>
                </a14:m>
                <a:r>
                  <a:rPr lang="en-US" dirty="0"/>
                  <a:t>-NE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r>
                      <a:rPr lang="en-US" i="1" smtClean="0">
                        <a:latin typeface="Cambria Math" panose="02040503050406030204" pitchFamily="18" charset="0"/>
                      </a:rPr>
                      <m:t>𝜖</m:t>
                    </m:r>
                  </m:oMath>
                </a14:m>
                <a:r>
                  <a:rPr lang="en-US" dirty="0"/>
                  <a:t>-Nash Equilibrium (</a:t>
                </a:r>
                <a14:m>
                  <m:oMath xmlns:m="http://schemas.openxmlformats.org/officeDocument/2006/math">
                    <m:r>
                      <a:rPr lang="en-US" i="1">
                        <a:latin typeface="Cambria Math" panose="02040503050406030204" pitchFamily="18" charset="0"/>
                      </a:rPr>
                      <m:t>𝜖</m:t>
                    </m:r>
                  </m:oMath>
                </a14:m>
                <a:r>
                  <a:rPr lang="en-US" dirty="0"/>
                  <a:t>-NE)</a:t>
                </a:r>
              </a:p>
              <a:p>
                <a:pPr lvl="1"/>
                <a:r>
                  <a:rPr lang="en-US" dirty="0"/>
                  <a:t>Every player can gain at most </a:t>
                </a:r>
                <a14:m>
                  <m:oMath xmlns:m="http://schemas.openxmlformats.org/officeDocument/2006/math">
                    <m:r>
                      <a:rPr lang="en-US" b="0" i="1" smtClean="0">
                        <a:latin typeface="Cambria Math" panose="02040503050406030204" pitchFamily="18" charset="0"/>
                      </a:rPr>
                      <m:t>𝜖</m:t>
                    </m:r>
                  </m:oMath>
                </a14:m>
                <a:r>
                  <a:rPr lang="en-US" dirty="0"/>
                  <a:t> if deviate</a:t>
                </a:r>
              </a:p>
              <a:p>
                <a:pPr lvl="1"/>
                <a:r>
                  <a:rPr lang="en-US" dirty="0"/>
                  <a:t>Formally</a:t>
                </a:r>
              </a:p>
              <a:p>
                <a:pPr lvl="2"/>
                <a14:m>
                  <m:oMath xmlns:m="http://schemas.openxmlformats.org/officeDocument/2006/math">
                    <m:r>
                      <a:rPr lang="en-US" b="1">
                        <a:latin typeface="Cambria Math" panose="02040503050406030204" pitchFamily="18" charset="0"/>
                      </a:rPr>
                      <m:t>𝐬</m:t>
                    </m:r>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𝑛</m:t>
                            </m:r>
                          </m:sub>
                        </m:sSub>
                      </m:e>
                    </m:d>
                  </m:oMath>
                </a14:m>
                <a:r>
                  <a:rPr lang="en-US" dirty="0"/>
                  <a:t> is </a:t>
                </a:r>
                <a14:m>
                  <m:oMath xmlns:m="http://schemas.openxmlformats.org/officeDocument/2006/math">
                    <m:r>
                      <a:rPr lang="en-US" i="1">
                        <a:latin typeface="Cambria Math" panose="02040503050406030204" pitchFamily="18" charset="0"/>
                      </a:rPr>
                      <m:t>𝜖</m:t>
                    </m:r>
                  </m:oMath>
                </a14:m>
                <a:r>
                  <a:rPr lang="en-US" dirty="0"/>
                  <a:t>-NE if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m:t>
                            </m:r>
                            <m:r>
                              <a:rPr lang="en-US" i="1">
                                <a:latin typeface="Cambria Math" panose="02040503050406030204" pitchFamily="18" charset="0"/>
                              </a:rPr>
                              <m:t>𝑖</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m:t>
                            </m:r>
                            <m:r>
                              <a:rPr lang="en-US" i="1">
                                <a:latin typeface="Cambria Math" panose="02040503050406030204" pitchFamily="18" charset="0"/>
                              </a:rPr>
                              <m:t>𝑖</m:t>
                            </m:r>
                          </m:sub>
                        </m:sSub>
                      </m:e>
                    </m:d>
                    <m:r>
                      <a:rPr lang="en-US" i="1" smtClean="0">
                        <a:latin typeface="Cambria Math" panose="02040503050406030204" pitchFamily="18" charset="0"/>
                      </a:rPr>
                      <m:t>≤</m:t>
                    </m:r>
                    <m:r>
                      <a:rPr lang="en-US" b="0" i="1" smtClean="0">
                        <a:latin typeface="Cambria Math" panose="02040503050406030204" pitchFamily="18" charset="0"/>
                      </a:rPr>
                      <m:t>𝜖</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dirty="0"/>
              <a:t>Fei Fang</a:t>
            </a:r>
          </a:p>
        </p:txBody>
      </p:sp>
      <p:sp>
        <p:nvSpPr>
          <p:cNvPr id="6" name="Slide Number Placeholder 5"/>
          <p:cNvSpPr>
            <a:spLocks noGrp="1"/>
          </p:cNvSpPr>
          <p:nvPr>
            <p:ph type="sldNum" sz="quarter" idx="12"/>
          </p:nvPr>
        </p:nvSpPr>
        <p:spPr/>
        <p:txBody>
          <a:bodyPr/>
          <a:lstStyle/>
          <a:p>
            <a:fld id="{A3B20E47-2A4C-4221-B6B9-A2AC2F1C1077}" type="slidenum">
              <a:rPr lang="en-US" smtClean="0"/>
              <a:pPr/>
              <a:t>39</a:t>
            </a:fld>
            <a:endParaRPr lang="en-US" dirty="0"/>
          </a:p>
        </p:txBody>
      </p:sp>
    </p:spTree>
    <p:extLst>
      <p:ext uri="{BB962C8B-B14F-4D97-AF65-F5344CB8AC3E}">
        <p14:creationId xmlns:p14="http://schemas.microsoft.com/office/powerpoint/2010/main" val="1153134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Stackelberg</a:t>
            </a:r>
            <a:r>
              <a:rPr lang="en-US" dirty="0" smtClean="0"/>
              <a:t> Game</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a:xfrm>
                <a:off x="457200" y="1219200"/>
                <a:ext cx="8229600" cy="3456972"/>
              </a:xfrm>
            </p:spPr>
            <p:txBody>
              <a:bodyPr>
                <a:normAutofit/>
              </a:bodyPr>
              <a:lstStyle/>
              <a:p>
                <a:r>
                  <a:rPr lang="en-US" dirty="0" smtClean="0"/>
                  <a:t>Power of Commitment</a:t>
                </a:r>
              </a:p>
              <a:p>
                <a:pPr lvl="1"/>
                <a:r>
                  <a:rPr lang="en-US" dirty="0" smtClean="0"/>
                  <a:t>NE </a:t>
                </a:r>
                <a:r>
                  <a:rPr lang="en-US" dirty="0"/>
                  <a:t>utility=</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2,1</m:t>
                        </m:r>
                      </m:e>
                    </m:d>
                  </m:oMath>
                </a14:m>
                <a:endParaRPr lang="en-US" dirty="0" smtClean="0"/>
              </a:p>
              <a:p>
                <a:pPr lvl="1"/>
                <a:r>
                  <a:rPr lang="en-US" dirty="0"/>
                  <a:t>If player 1 can commit to a strategy before the </a:t>
                </a:r>
                <a:r>
                  <a:rPr lang="en-US" dirty="0" smtClean="0"/>
                  <a:t>game, what would happen?</a:t>
                </a:r>
                <a:endParaRPr lang="en-US" dirty="0"/>
              </a:p>
              <a:p>
                <a:pPr lvl="2"/>
                <a:r>
                  <a:rPr lang="en-US" dirty="0" smtClean="0"/>
                  <a:t>If player 1 </a:t>
                </a:r>
                <a:r>
                  <a:rPr lang="en-US" dirty="0"/>
                  <a:t>commits to </a:t>
                </a:r>
                <a:r>
                  <a:rPr lang="en-US" dirty="0" smtClean="0"/>
                  <a:t>playing </a:t>
                </a:r>
                <a14:m>
                  <m:oMath xmlns:m="http://schemas.openxmlformats.org/officeDocument/2006/math">
                    <m:r>
                      <a:rPr lang="en-US" i="1" dirty="0" smtClean="0">
                        <a:latin typeface="Cambria Math" panose="02040503050406030204" pitchFamily="18" charset="0"/>
                      </a:rPr>
                      <m:t>𝑏</m:t>
                    </m:r>
                  </m:oMath>
                </a14:m>
                <a:r>
                  <a:rPr lang="en-US" dirty="0" smtClean="0"/>
                  <a:t>, then player </a:t>
                </a:r>
                <a:r>
                  <a:rPr lang="en-US" dirty="0" smtClean="0"/>
                  <a:t>2 has </a:t>
                </a:r>
                <a:r>
                  <a:rPr lang="en-US" dirty="0" smtClean="0"/>
                  <a:t>to play </a:t>
                </a:r>
                <a14:m>
                  <m:oMath xmlns:m="http://schemas.openxmlformats.org/officeDocument/2006/math">
                    <m:r>
                      <a:rPr lang="en-US" i="1" dirty="0" smtClean="0">
                        <a:latin typeface="Cambria Math" panose="02040503050406030204" pitchFamily="18" charset="0"/>
                      </a:rPr>
                      <m:t>𝑑</m:t>
                    </m:r>
                  </m:oMath>
                </a14:m>
                <a:r>
                  <a:rPr lang="en-US" dirty="0" smtClean="0"/>
                  <a:t>, leading to a utility of </a:t>
                </a:r>
                <a14:m>
                  <m:oMath xmlns:m="http://schemas.openxmlformats.org/officeDocument/2006/math">
                    <m:r>
                      <a:rPr lang="en-US" i="1" dirty="0" smtClean="0">
                        <a:latin typeface="Cambria Math" panose="02040503050406030204" pitchFamily="18" charset="0"/>
                      </a:rPr>
                      <m:t>3</m:t>
                    </m:r>
                  </m:oMath>
                </a14:m>
                <a:r>
                  <a:rPr lang="en-US" dirty="0" smtClean="0"/>
                  <a:t> for </a:t>
                </a:r>
                <a:r>
                  <a:rPr lang="en-US" dirty="0"/>
                  <a:t>player 1 </a:t>
                </a:r>
                <a:endParaRPr lang="en-US" dirty="0" smtClean="0"/>
              </a:p>
              <a:p>
                <a:pPr lvl="2"/>
                <a:r>
                  <a:rPr lang="en-US" dirty="0" smtClean="0"/>
                  <a:t>If player 1 </a:t>
                </a:r>
                <a:r>
                  <a:rPr lang="en-US" dirty="0"/>
                  <a:t>commits to playing </a:t>
                </a:r>
                <a14:m>
                  <m:oMath xmlns:m="http://schemas.openxmlformats.org/officeDocument/2006/math">
                    <m:r>
                      <a:rPr lang="en-US" i="1" dirty="0" smtClean="0">
                        <a:latin typeface="Cambria Math" panose="02040503050406030204" pitchFamily="18" charset="0"/>
                      </a:rPr>
                      <m:t>𝑎</m:t>
                    </m:r>
                  </m:oMath>
                </a14:m>
                <a:r>
                  <a:rPr lang="en-US" dirty="0" smtClean="0"/>
                  <a:t> and </a:t>
                </a:r>
                <a14:m>
                  <m:oMath xmlns:m="http://schemas.openxmlformats.org/officeDocument/2006/math">
                    <m:r>
                      <a:rPr lang="en-US" i="1" dirty="0">
                        <a:latin typeface="Cambria Math" panose="02040503050406030204" pitchFamily="18" charset="0"/>
                      </a:rPr>
                      <m:t>𝑏</m:t>
                    </m:r>
                  </m:oMath>
                </a14:m>
                <a:r>
                  <a:rPr lang="en-US" dirty="0" smtClean="0"/>
                  <a:t> uniformly randomly, </a:t>
                </a:r>
                <a:r>
                  <a:rPr lang="en-US" dirty="0"/>
                  <a:t>then </a:t>
                </a:r>
                <a:r>
                  <a:rPr lang="en-US" dirty="0" smtClean="0"/>
                  <a:t>player 2 </a:t>
                </a:r>
                <a:r>
                  <a:rPr lang="en-US" dirty="0" smtClean="0"/>
                  <a:t>still has </a:t>
                </a:r>
                <a:r>
                  <a:rPr lang="en-US" dirty="0"/>
                  <a:t>to play </a:t>
                </a:r>
                <a14:m>
                  <m:oMath xmlns:m="http://schemas.openxmlformats.org/officeDocument/2006/math">
                    <m:r>
                      <a:rPr lang="en-US" i="1" dirty="0">
                        <a:latin typeface="Cambria Math" panose="02040503050406030204" pitchFamily="18" charset="0"/>
                      </a:rPr>
                      <m:t>𝑑</m:t>
                    </m:r>
                  </m:oMath>
                </a14:m>
                <a:r>
                  <a:rPr lang="en-US" dirty="0"/>
                  <a:t>, leading to a utility of </a:t>
                </a:r>
                <a14:m>
                  <m:oMath xmlns:m="http://schemas.openxmlformats.org/officeDocument/2006/math">
                    <m:r>
                      <a:rPr lang="en-US" i="1" dirty="0">
                        <a:latin typeface="Cambria Math" panose="02040503050406030204" pitchFamily="18" charset="0"/>
                      </a:rPr>
                      <m:t>3</m:t>
                    </m:r>
                    <m:r>
                      <a:rPr lang="en-US" b="0" i="1" dirty="0" smtClean="0">
                        <a:latin typeface="Cambria Math" panose="02040503050406030204" pitchFamily="18" charset="0"/>
                      </a:rPr>
                      <m:t>.5</m:t>
                    </m:r>
                  </m:oMath>
                </a14:m>
                <a:r>
                  <a:rPr lang="en-US" dirty="0"/>
                  <a:t> for player </a:t>
                </a:r>
                <a:r>
                  <a:rPr lang="en-US" dirty="0" smtClean="0"/>
                  <a:t>1</a:t>
                </a:r>
              </a:p>
              <a:p>
                <a:pPr lvl="2"/>
                <a:r>
                  <a:rPr lang="en-US" dirty="0" smtClean="0"/>
                  <a:t>Player 1 benefits from the commitment!</a:t>
                </a:r>
              </a:p>
              <a:p>
                <a:pPr lvl="1"/>
                <a:endParaRPr lang="en-US" dirty="0"/>
              </a:p>
              <a:p>
                <a:pPr lvl="1"/>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229600" cy="3456972"/>
              </a:xfrm>
              <a:blipFill rotWithShape="0">
                <a:blip r:embed="rId2"/>
                <a:stretch>
                  <a:fillRect l="-741" t="-1764" r="-667" b="-317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500667228"/>
              </p:ext>
            </p:extLst>
          </p:nvPr>
        </p:nvGraphicFramePr>
        <p:xfrm>
          <a:off x="2993983" y="5140578"/>
          <a:ext cx="3190755" cy="914400"/>
        </p:xfrm>
        <a:graphic>
          <a:graphicData uri="http://schemas.openxmlformats.org/drawingml/2006/table">
            <a:tbl>
              <a:tblPr firstRow="1" bandRow="1">
                <a:tableStyleId>{5940675A-B579-460E-94D1-54222C63F5DA}</a:tableStyleId>
              </a:tblPr>
              <a:tblGrid>
                <a:gridCol w="1063585"/>
                <a:gridCol w="1063585"/>
                <a:gridCol w="1063585"/>
              </a:tblGrid>
              <a:tr h="285036">
                <a:tc>
                  <a:txBody>
                    <a:bodyPr/>
                    <a:lstStyle/>
                    <a:p>
                      <a:pPr algn="ctr"/>
                      <a:endParaRPr lang="en-US" sz="1400" dirty="0"/>
                    </a:p>
                  </a:txBody>
                  <a:tcPr/>
                </a:tc>
                <a:tc>
                  <a:txBody>
                    <a:bodyPr/>
                    <a:lstStyle/>
                    <a:p>
                      <a:pPr algn="ctr"/>
                      <a:r>
                        <a:rPr lang="en-US" sz="1400" dirty="0" smtClean="0"/>
                        <a:t>c</a:t>
                      </a:r>
                      <a:endParaRPr lang="en-US" sz="1400" dirty="0"/>
                    </a:p>
                  </a:txBody>
                  <a:tcPr/>
                </a:tc>
                <a:tc>
                  <a:txBody>
                    <a:bodyPr/>
                    <a:lstStyle/>
                    <a:p>
                      <a:pPr algn="ctr"/>
                      <a:r>
                        <a:rPr lang="en-US" sz="1400" dirty="0" smtClean="0"/>
                        <a:t>d</a:t>
                      </a:r>
                      <a:endParaRPr lang="en-US" sz="1400" dirty="0"/>
                    </a:p>
                  </a:txBody>
                  <a:tcPr/>
                </a:tc>
              </a:tr>
              <a:tr h="285036">
                <a:tc>
                  <a:txBody>
                    <a:bodyPr/>
                    <a:lstStyle/>
                    <a:p>
                      <a:pPr algn="ctr"/>
                      <a:r>
                        <a:rPr lang="en-US" sz="1400" dirty="0" smtClean="0"/>
                        <a:t>a</a:t>
                      </a:r>
                      <a:endParaRPr lang="en-US" sz="1400" dirty="0"/>
                    </a:p>
                  </a:txBody>
                  <a:tcPr/>
                </a:tc>
                <a:tc>
                  <a:txBody>
                    <a:bodyPr/>
                    <a:lstStyle/>
                    <a:p>
                      <a:pPr algn="ctr"/>
                      <a:r>
                        <a:rPr lang="en-US" sz="1400" dirty="0" smtClean="0"/>
                        <a:t>2,1</a:t>
                      </a:r>
                      <a:endParaRPr lang="en-US" sz="1400" dirty="0"/>
                    </a:p>
                  </a:txBody>
                  <a:tcPr/>
                </a:tc>
                <a:tc>
                  <a:txBody>
                    <a:bodyPr/>
                    <a:lstStyle/>
                    <a:p>
                      <a:pPr algn="ctr"/>
                      <a:r>
                        <a:rPr lang="en-US" sz="1400" dirty="0" smtClean="0"/>
                        <a:t>4,0</a:t>
                      </a:r>
                      <a:endParaRPr lang="en-US" sz="1400" dirty="0"/>
                    </a:p>
                  </a:txBody>
                  <a:tcPr/>
                </a:tc>
              </a:tr>
              <a:tr h="285036">
                <a:tc>
                  <a:txBody>
                    <a:bodyPr/>
                    <a:lstStyle/>
                    <a:p>
                      <a:pPr algn="ctr"/>
                      <a:r>
                        <a:rPr lang="en-US" sz="1400" dirty="0" smtClean="0"/>
                        <a:t>b</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3,2</a:t>
                      </a:r>
                      <a:endParaRPr lang="en-US" sz="1400" dirty="0"/>
                    </a:p>
                  </a:txBody>
                  <a:tcPr/>
                </a:tc>
              </a:tr>
            </a:tbl>
          </a:graphicData>
        </a:graphic>
      </p:graphicFrame>
      <p:sp>
        <p:nvSpPr>
          <p:cNvPr id="8" name="TextBox 7"/>
          <p:cNvSpPr txBox="1"/>
          <p:nvPr/>
        </p:nvSpPr>
        <p:spPr>
          <a:xfrm>
            <a:off x="4694499" y="4849784"/>
            <a:ext cx="818908" cy="307777"/>
          </a:xfrm>
          <a:prstGeom prst="rect">
            <a:avLst/>
          </a:prstGeom>
          <a:noFill/>
        </p:spPr>
        <p:txBody>
          <a:bodyPr wrap="square" rtlCol="0">
            <a:spAutoFit/>
          </a:bodyPr>
          <a:lstStyle/>
          <a:p>
            <a:r>
              <a:rPr lang="en-US" sz="1400" dirty="0" smtClean="0"/>
              <a:t>Player 2</a:t>
            </a:r>
            <a:endParaRPr lang="en-US" sz="1400" dirty="0"/>
          </a:p>
        </p:txBody>
      </p:sp>
      <p:sp>
        <p:nvSpPr>
          <p:cNvPr id="9" name="TextBox 8"/>
          <p:cNvSpPr txBox="1"/>
          <p:nvPr/>
        </p:nvSpPr>
        <p:spPr>
          <a:xfrm rot="16200000">
            <a:off x="2403713" y="5443889"/>
            <a:ext cx="752286" cy="307777"/>
          </a:xfrm>
          <a:prstGeom prst="rect">
            <a:avLst/>
          </a:prstGeom>
          <a:noFill/>
        </p:spPr>
        <p:txBody>
          <a:bodyPr wrap="square" rtlCol="0">
            <a:spAutoFit/>
          </a:bodyPr>
          <a:lstStyle/>
          <a:p>
            <a:r>
              <a:rPr lang="en-US" sz="1400" dirty="0" smtClean="0"/>
              <a:t>Player 1</a:t>
            </a:r>
            <a:endParaRPr lang="en-US" sz="1400" dirty="0"/>
          </a:p>
        </p:txBody>
      </p:sp>
    </p:spTree>
    <p:extLst>
      <p:ext uri="{BB962C8B-B14F-4D97-AF65-F5344CB8AC3E}">
        <p14:creationId xmlns:p14="http://schemas.microsoft.com/office/powerpoint/2010/main" val="1397377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Take-</a:t>
            </a:r>
            <a:r>
              <a:rPr lang="en-US" dirty="0" err="1" smtClean="0"/>
              <a:t>Aways</a:t>
            </a:r>
            <a:endParaRPr lang="en-US" dirty="0"/>
          </a:p>
        </p:txBody>
      </p:sp>
      <p:sp>
        <p:nvSpPr>
          <p:cNvPr id="3" name="Content Placeholder 2"/>
          <p:cNvSpPr>
            <a:spLocks noGrp="1"/>
          </p:cNvSpPr>
          <p:nvPr>
            <p:ph sz="quarter" idx="1"/>
          </p:nvPr>
        </p:nvSpPr>
        <p:spPr/>
        <p:txBody>
          <a:bodyPr>
            <a:normAutofit/>
          </a:bodyPr>
          <a:lstStyle/>
          <a:p>
            <a:r>
              <a:rPr lang="en-US" dirty="0" smtClean="0"/>
              <a:t>There are various solution concepts in games</a:t>
            </a:r>
          </a:p>
          <a:p>
            <a:r>
              <a:rPr lang="en-US" dirty="0" smtClean="0"/>
              <a:t>In two-player zero-sum games, many solution concepts lead to same strategy and utility</a:t>
            </a:r>
          </a:p>
          <a:p>
            <a:r>
              <a:rPr lang="en-US" dirty="0" smtClean="0"/>
              <a:t>Finding NE/Minimax/</a:t>
            </a:r>
            <a:r>
              <a:rPr lang="en-US" dirty="0" err="1" smtClean="0"/>
              <a:t>Maximin</a:t>
            </a:r>
            <a:r>
              <a:rPr lang="en-US" dirty="0" smtClean="0"/>
              <a:t>/SSE can be formulated as one or more optimization problem and can be solved through mathematical programming</a:t>
            </a:r>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40</a:t>
            </a:fld>
            <a:endParaRPr lang="en-US" dirty="0"/>
          </a:p>
        </p:txBody>
      </p:sp>
    </p:spTree>
    <p:extLst>
      <p:ext uri="{BB962C8B-B14F-4D97-AF65-F5344CB8AC3E}">
        <p14:creationId xmlns:p14="http://schemas.microsoft.com/office/powerpoint/2010/main" val="783456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Airport Security</a:t>
            </a:r>
            <a:endParaRPr lang="en-US" dirty="0"/>
          </a:p>
        </p:txBody>
      </p:sp>
      <p:sp>
        <p:nvSpPr>
          <p:cNvPr id="6" name="Content Placeholder 5"/>
          <p:cNvSpPr>
            <a:spLocks noGrp="1"/>
          </p:cNvSpPr>
          <p:nvPr>
            <p:ph sz="quarter" idx="1"/>
          </p:nvPr>
        </p:nvSpPr>
        <p:spPr>
          <a:xfrm>
            <a:off x="457200" y="1219200"/>
            <a:ext cx="8229600" cy="2427828"/>
          </a:xfrm>
        </p:spPr>
        <p:txBody>
          <a:bodyPr>
            <a:noAutofit/>
          </a:bodyPr>
          <a:lstStyle/>
          <a:p>
            <a:r>
              <a:rPr lang="en-US" sz="2800" dirty="0" smtClean="0"/>
              <a:t>Limited </a:t>
            </a:r>
            <a:r>
              <a:rPr lang="en-US" sz="2800" dirty="0"/>
              <a:t>resource </a:t>
            </a:r>
            <a:r>
              <a:rPr lang="en-US" sz="2800" dirty="0" smtClean="0"/>
              <a:t>allocation</a:t>
            </a:r>
          </a:p>
          <a:p>
            <a:r>
              <a:rPr lang="en-US" dirty="0"/>
              <a:t>Adversary surveillance</a:t>
            </a:r>
          </a:p>
          <a:p>
            <a:endParaRPr lang="en-US" sz="2800" dirty="0" smtClean="0"/>
          </a:p>
        </p:txBody>
      </p:sp>
      <p:graphicFrame>
        <p:nvGraphicFramePr>
          <p:cNvPr id="7" name="Group 46"/>
          <p:cNvGraphicFramePr>
            <a:graphicFrameLocks/>
          </p:cNvGraphicFramePr>
          <p:nvPr>
            <p:extLst/>
          </p:nvPr>
        </p:nvGraphicFramePr>
        <p:xfrm>
          <a:off x="3053512" y="4481305"/>
          <a:ext cx="4898836" cy="1838555"/>
        </p:xfrm>
        <a:graphic>
          <a:graphicData uri="http://schemas.openxmlformats.org/drawingml/2006/table">
            <a:tbl>
              <a:tblPr firstRow="1" firstCol="1">
                <a:tableStyleId>{2A488322-F2BA-4B5B-9748-0D474271808F}</a:tableStyleId>
              </a:tblPr>
              <a:tblGrid>
                <a:gridCol w="1614890">
                  <a:extLst>
                    <a:ext uri="{9D8B030D-6E8A-4147-A177-3AD203B41FA5}">
                      <a16:colId xmlns="" xmlns:a16="http://schemas.microsoft.com/office/drawing/2014/main" val="20000"/>
                    </a:ext>
                  </a:extLst>
                </a:gridCol>
                <a:gridCol w="1651001">
                  <a:extLst>
                    <a:ext uri="{9D8B030D-6E8A-4147-A177-3AD203B41FA5}">
                      <a16:colId xmlns="" xmlns:a16="http://schemas.microsoft.com/office/drawing/2014/main" val="20001"/>
                    </a:ext>
                  </a:extLst>
                </a:gridCol>
                <a:gridCol w="1632945">
                  <a:extLst>
                    <a:ext uri="{9D8B030D-6E8A-4147-A177-3AD203B41FA5}">
                      <a16:colId xmlns="" xmlns:a16="http://schemas.microsoft.com/office/drawing/2014/main" val="20002"/>
                    </a:ext>
                  </a:extLst>
                </a:gridCol>
              </a:tblGrid>
              <a:tr h="654059">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extLst>
                  <a:ext uri="{0D108BD9-81ED-4DB2-BD59-A6C34878D82A}">
                    <a16:rowId xmlns="" xmlns:a16="http://schemas.microsoft.com/office/drawing/2014/main" val="10000"/>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-3</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-1</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1"/>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4</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2</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2"/>
                  </a:ext>
                </a:extLst>
              </a:tr>
            </a:tbl>
          </a:graphicData>
        </a:graphic>
      </p:graphicFrame>
      <p:sp>
        <p:nvSpPr>
          <p:cNvPr id="9" name="Rectangle 54"/>
          <p:cNvSpPr>
            <a:spLocks noChangeArrowheads="1"/>
          </p:cNvSpPr>
          <p:nvPr/>
        </p:nvSpPr>
        <p:spPr bwMode="auto">
          <a:xfrm>
            <a:off x="5498711" y="4007733"/>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3" name="Oval 12"/>
          <p:cNvSpPr/>
          <p:nvPr/>
        </p:nvSpPr>
        <p:spPr>
          <a:xfrm>
            <a:off x="3225091" y="5184094"/>
            <a:ext cx="1318890" cy="53556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872769" y="4546415"/>
            <a:ext cx="1227916" cy="55359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C:\Users\Zhengyu\AppData\Local\Microsoft\Windows\Temporary Internet Files\Content.IE5\XYTBUXQP\MC900250734[1].wmf"/>
          <p:cNvPicPr>
            <a:picLocks noChangeAspect="1" noChangeArrowheads="1"/>
          </p:cNvPicPr>
          <p:nvPr/>
        </p:nvPicPr>
        <p:blipFill>
          <a:blip r:embed="rId3" cstate="print">
            <a:alphaModFix/>
          </a:blip>
          <a:srcRect/>
          <a:stretch>
            <a:fillRect/>
          </a:stretch>
        </p:blipFill>
        <p:spPr bwMode="auto">
          <a:xfrm>
            <a:off x="6881640" y="2996424"/>
            <a:ext cx="1211676" cy="1412712"/>
          </a:xfrm>
          <a:prstGeom prst="rect">
            <a:avLst/>
          </a:prstGeom>
          <a:solidFill>
            <a:schemeClr val="bg1"/>
          </a:solidFill>
        </p:spPr>
      </p:pic>
      <p:sp>
        <p:nvSpPr>
          <p:cNvPr id="18" name="Rectangle 52"/>
          <p:cNvSpPr>
            <a:spLocks noChangeArrowheads="1"/>
          </p:cNvSpPr>
          <p:nvPr/>
        </p:nvSpPr>
        <p:spPr bwMode="auto">
          <a:xfrm>
            <a:off x="1093761" y="5904205"/>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smtClean="0">
                <a:solidFill>
                  <a:srgbClr val="00B050"/>
                </a:solidFill>
                <a:latin typeface="Times New Roman" panose="02020603050405020304" pitchFamily="18" charset="0"/>
                <a:cs typeface="Times New Roman" panose="02020603050405020304" pitchFamily="18" charset="0"/>
              </a:rPr>
              <a:t>Defender</a:t>
            </a:r>
            <a:endParaRPr lang="en-US" sz="2200" b="1" dirty="0">
              <a:solidFill>
                <a:srgbClr val="00B050"/>
              </a:solidFill>
              <a:latin typeface="Times New Roman" panose="02020603050405020304" pitchFamily="18" charset="0"/>
              <a:cs typeface="Times New Roman" panose="02020603050405020304" pitchFamily="18" charset="0"/>
            </a:endParaRPr>
          </a:p>
        </p:txBody>
      </p:sp>
      <p:pic>
        <p:nvPicPr>
          <p:cNvPr id="19" name="Picture 2" descr="C:\Users\Zhengyu\AppData\Local\Microsoft\Windows\Temporary Internet Files\Content.IE5\RWRE02IQ\MC900280853[1].wmf"/>
          <p:cNvPicPr>
            <a:picLocks noChangeAspect="1" noChangeArrowheads="1"/>
          </p:cNvPicPr>
          <p:nvPr/>
        </p:nvPicPr>
        <p:blipFill>
          <a:blip r:embed="rId4" cstate="print"/>
          <a:srcRect/>
          <a:stretch>
            <a:fillRect/>
          </a:stretch>
        </p:blipFill>
        <p:spPr bwMode="auto">
          <a:xfrm>
            <a:off x="1064933" y="4379496"/>
            <a:ext cx="1158545" cy="1623032"/>
          </a:xfrm>
          <a:prstGeom prst="rect">
            <a:avLst/>
          </a:prstGeom>
          <a:noFill/>
        </p:spPr>
      </p:pic>
      <p:sp>
        <p:nvSpPr>
          <p:cNvPr id="12" name="Oval 11"/>
          <p:cNvSpPr/>
          <p:nvPr/>
        </p:nvSpPr>
        <p:spPr>
          <a:xfrm>
            <a:off x="4891091" y="5184094"/>
            <a:ext cx="1209594" cy="50727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B3025CA3-17C6-440B-9408-D6ACFED0C27F}" type="datetime1">
              <a:rPr lang="en-US" smtClean="0"/>
              <a:t>11/29/2018</a:t>
            </a:fld>
            <a:endParaRPr lang="en-US" dirty="0"/>
          </a:p>
        </p:txBody>
      </p:sp>
      <p:sp>
        <p:nvSpPr>
          <p:cNvPr id="10" name="Slide Number Placeholder 9"/>
          <p:cNvSpPr>
            <a:spLocks noGrp="1"/>
          </p:cNvSpPr>
          <p:nvPr>
            <p:ph type="sldNum" sz="quarter" idx="12"/>
          </p:nvPr>
        </p:nvSpPr>
        <p:spPr/>
        <p:txBody>
          <a:bodyPr/>
          <a:lstStyle/>
          <a:p>
            <a:fld id="{A3B20E47-2A4C-4221-B6B9-A2AC2F1C1077}" type="slidenum">
              <a:rPr lang="en-US" smtClean="0"/>
              <a:pPr/>
              <a:t>5</a:t>
            </a:fld>
            <a:r>
              <a:rPr lang="en-US" smtClean="0"/>
              <a:t>/64</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156" y="2444062"/>
            <a:ext cx="3431917" cy="1867944"/>
          </a:xfrm>
          <a:prstGeom prst="rect">
            <a:avLst/>
          </a:prstGeom>
        </p:spPr>
      </p:pic>
    </p:spTree>
    <p:extLst>
      <p:ext uri="{BB962C8B-B14F-4D97-AF65-F5344CB8AC3E}">
        <p14:creationId xmlns:p14="http://schemas.microsoft.com/office/powerpoint/2010/main" val="35662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Airport Security</a:t>
            </a:r>
          </a:p>
        </p:txBody>
      </p:sp>
      <p:sp>
        <p:nvSpPr>
          <p:cNvPr id="6" name="Content Placeholder 5"/>
          <p:cNvSpPr>
            <a:spLocks noGrp="1"/>
          </p:cNvSpPr>
          <p:nvPr>
            <p:ph sz="quarter" idx="1"/>
          </p:nvPr>
        </p:nvSpPr>
        <p:spPr>
          <a:xfrm>
            <a:off x="457200" y="1219200"/>
            <a:ext cx="8229600" cy="2427828"/>
          </a:xfrm>
        </p:spPr>
        <p:txBody>
          <a:bodyPr>
            <a:noAutofit/>
          </a:bodyPr>
          <a:lstStyle/>
          <a:p>
            <a:r>
              <a:rPr lang="en-US" sz="2800" dirty="0" smtClean="0"/>
              <a:t>Limited </a:t>
            </a:r>
            <a:r>
              <a:rPr lang="en-US" sz="2800" dirty="0"/>
              <a:t>resource </a:t>
            </a:r>
            <a:r>
              <a:rPr lang="en-US" sz="2800" dirty="0" smtClean="0"/>
              <a:t>allocation</a:t>
            </a:r>
          </a:p>
          <a:p>
            <a:r>
              <a:rPr lang="en-US" dirty="0"/>
              <a:t>Adversary surveillance</a:t>
            </a:r>
          </a:p>
          <a:p>
            <a:endParaRPr lang="en-US" sz="2800" dirty="0" smtClean="0"/>
          </a:p>
        </p:txBody>
      </p:sp>
      <p:graphicFrame>
        <p:nvGraphicFramePr>
          <p:cNvPr id="7" name="Group 46"/>
          <p:cNvGraphicFramePr>
            <a:graphicFrameLocks/>
          </p:cNvGraphicFramePr>
          <p:nvPr>
            <p:extLst/>
          </p:nvPr>
        </p:nvGraphicFramePr>
        <p:xfrm>
          <a:off x="3053512" y="4481305"/>
          <a:ext cx="4898836" cy="1838555"/>
        </p:xfrm>
        <a:graphic>
          <a:graphicData uri="http://schemas.openxmlformats.org/drawingml/2006/table">
            <a:tbl>
              <a:tblPr firstRow="1" firstCol="1">
                <a:tableStyleId>{2A488322-F2BA-4B5B-9748-0D474271808F}</a:tableStyleId>
              </a:tblPr>
              <a:tblGrid>
                <a:gridCol w="1614890">
                  <a:extLst>
                    <a:ext uri="{9D8B030D-6E8A-4147-A177-3AD203B41FA5}">
                      <a16:colId xmlns="" xmlns:a16="http://schemas.microsoft.com/office/drawing/2014/main" val="20000"/>
                    </a:ext>
                  </a:extLst>
                </a:gridCol>
                <a:gridCol w="1651001">
                  <a:extLst>
                    <a:ext uri="{9D8B030D-6E8A-4147-A177-3AD203B41FA5}">
                      <a16:colId xmlns="" xmlns:a16="http://schemas.microsoft.com/office/drawing/2014/main" val="20001"/>
                    </a:ext>
                  </a:extLst>
                </a:gridCol>
                <a:gridCol w="1632945">
                  <a:extLst>
                    <a:ext uri="{9D8B030D-6E8A-4147-A177-3AD203B41FA5}">
                      <a16:colId xmlns="" xmlns:a16="http://schemas.microsoft.com/office/drawing/2014/main" val="20002"/>
                    </a:ext>
                  </a:extLst>
                </a:gridCol>
              </a:tblGrid>
              <a:tr h="654059">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extLst>
                  <a:ext uri="{0D108BD9-81ED-4DB2-BD59-A6C34878D82A}">
                    <a16:rowId xmlns="" xmlns:a16="http://schemas.microsoft.com/office/drawing/2014/main" val="10000"/>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-3</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-1</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1"/>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4</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2</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2"/>
                  </a:ext>
                </a:extLst>
              </a:tr>
            </a:tbl>
          </a:graphicData>
        </a:graphic>
      </p:graphicFrame>
      <p:sp>
        <p:nvSpPr>
          <p:cNvPr id="9" name="Rectangle 54"/>
          <p:cNvSpPr>
            <a:spLocks noChangeArrowheads="1"/>
          </p:cNvSpPr>
          <p:nvPr/>
        </p:nvSpPr>
        <p:spPr bwMode="auto">
          <a:xfrm>
            <a:off x="5498711" y="4007733"/>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4" name="Oval 13"/>
          <p:cNvSpPr/>
          <p:nvPr/>
        </p:nvSpPr>
        <p:spPr>
          <a:xfrm>
            <a:off x="4872769" y="4546415"/>
            <a:ext cx="1227916" cy="55359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C:\Users\Zhengyu\AppData\Local\Microsoft\Windows\Temporary Internet Files\Content.IE5\XYTBUXQP\MC900250734[1].wmf"/>
          <p:cNvPicPr>
            <a:picLocks noChangeAspect="1" noChangeArrowheads="1"/>
          </p:cNvPicPr>
          <p:nvPr/>
        </p:nvPicPr>
        <p:blipFill>
          <a:blip r:embed="rId3" cstate="print">
            <a:alphaModFix/>
          </a:blip>
          <a:srcRect/>
          <a:stretch>
            <a:fillRect/>
          </a:stretch>
        </p:blipFill>
        <p:spPr bwMode="auto">
          <a:xfrm>
            <a:off x="6881640" y="2996424"/>
            <a:ext cx="1211676" cy="1412712"/>
          </a:xfrm>
          <a:prstGeom prst="rect">
            <a:avLst/>
          </a:prstGeom>
          <a:solidFill>
            <a:schemeClr val="bg1"/>
          </a:solidFill>
        </p:spPr>
      </p:pic>
      <p:sp>
        <p:nvSpPr>
          <p:cNvPr id="18" name="Rectangle 52"/>
          <p:cNvSpPr>
            <a:spLocks noChangeArrowheads="1"/>
          </p:cNvSpPr>
          <p:nvPr/>
        </p:nvSpPr>
        <p:spPr bwMode="auto">
          <a:xfrm>
            <a:off x="1093761" y="5904205"/>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smtClean="0">
                <a:solidFill>
                  <a:srgbClr val="00B050"/>
                </a:solidFill>
                <a:latin typeface="Times New Roman" panose="02020603050405020304" pitchFamily="18" charset="0"/>
                <a:cs typeface="Times New Roman" panose="02020603050405020304" pitchFamily="18" charset="0"/>
              </a:rPr>
              <a:t>Defender</a:t>
            </a:r>
            <a:endParaRPr lang="en-US" sz="2200" b="1" dirty="0">
              <a:solidFill>
                <a:srgbClr val="00B050"/>
              </a:solidFill>
              <a:latin typeface="Times New Roman" panose="02020603050405020304" pitchFamily="18" charset="0"/>
              <a:cs typeface="Times New Roman" panose="02020603050405020304" pitchFamily="18" charset="0"/>
            </a:endParaRPr>
          </a:p>
        </p:txBody>
      </p:sp>
      <p:pic>
        <p:nvPicPr>
          <p:cNvPr id="19" name="Picture 2" descr="C:\Users\Zhengyu\AppData\Local\Microsoft\Windows\Temporary Internet Files\Content.IE5\RWRE02IQ\MC900280853[1].wmf"/>
          <p:cNvPicPr>
            <a:picLocks noChangeAspect="1" noChangeArrowheads="1"/>
          </p:cNvPicPr>
          <p:nvPr/>
        </p:nvPicPr>
        <p:blipFill>
          <a:blip r:embed="rId4" cstate="print"/>
          <a:srcRect/>
          <a:stretch>
            <a:fillRect/>
          </a:stretch>
        </p:blipFill>
        <p:spPr bwMode="auto">
          <a:xfrm>
            <a:off x="1064933" y="4379496"/>
            <a:ext cx="1158545" cy="1623032"/>
          </a:xfrm>
          <a:prstGeom prst="rect">
            <a:avLst/>
          </a:prstGeom>
          <a:noFill/>
        </p:spPr>
      </p:pic>
      <p:sp>
        <p:nvSpPr>
          <p:cNvPr id="24" name="Oval 23"/>
          <p:cNvSpPr/>
          <p:nvPr/>
        </p:nvSpPr>
        <p:spPr>
          <a:xfrm>
            <a:off x="4888510" y="5751069"/>
            <a:ext cx="1209594" cy="50727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3222510" y="5751069"/>
            <a:ext cx="1318890" cy="53556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4D8B34CB-D192-47AD-8933-45BF4206F9F0}" type="datetime1">
              <a:rPr lang="en-US" smtClean="0"/>
              <a:t>11/29/2018</a:t>
            </a:fld>
            <a:endParaRPr lang="en-US" dirty="0"/>
          </a:p>
        </p:txBody>
      </p:sp>
      <p:sp>
        <p:nvSpPr>
          <p:cNvPr id="5" name="Slide Number Placeholder 4"/>
          <p:cNvSpPr>
            <a:spLocks noGrp="1"/>
          </p:cNvSpPr>
          <p:nvPr>
            <p:ph type="sldNum" sz="quarter" idx="12"/>
          </p:nvPr>
        </p:nvSpPr>
        <p:spPr/>
        <p:txBody>
          <a:bodyPr/>
          <a:lstStyle/>
          <a:p>
            <a:fld id="{A3B20E47-2A4C-4221-B6B9-A2AC2F1C1077}" type="slidenum">
              <a:rPr lang="en-US" smtClean="0"/>
              <a:pPr/>
              <a:t>6</a:t>
            </a:fld>
            <a:r>
              <a:rPr lang="en-US" smtClean="0"/>
              <a:t>/64</a:t>
            </a:r>
            <a:endParaRPr lang="en-US"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156" y="2444062"/>
            <a:ext cx="3431917" cy="1867944"/>
          </a:xfrm>
          <a:prstGeom prst="rect">
            <a:avLst/>
          </a:prstGeom>
        </p:spPr>
      </p:pic>
    </p:spTree>
    <p:extLst>
      <p:ext uri="{BB962C8B-B14F-4D97-AF65-F5344CB8AC3E}">
        <p14:creationId xmlns:p14="http://schemas.microsoft.com/office/powerpoint/2010/main" val="3589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Airport Security</a:t>
            </a:r>
          </a:p>
        </p:txBody>
      </p:sp>
      <p:sp>
        <p:nvSpPr>
          <p:cNvPr id="6" name="Content Placeholder 5"/>
          <p:cNvSpPr>
            <a:spLocks noGrp="1"/>
          </p:cNvSpPr>
          <p:nvPr>
            <p:ph sz="quarter" idx="1"/>
          </p:nvPr>
        </p:nvSpPr>
        <p:spPr>
          <a:xfrm>
            <a:off x="457200" y="1219200"/>
            <a:ext cx="8229600" cy="2427828"/>
          </a:xfrm>
        </p:spPr>
        <p:txBody>
          <a:bodyPr>
            <a:noAutofit/>
          </a:bodyPr>
          <a:lstStyle/>
          <a:p>
            <a:r>
              <a:rPr lang="en-US" dirty="0" smtClean="0"/>
              <a:t>Randomization make defender unpredictable</a:t>
            </a:r>
            <a:endParaRPr lang="en-US" dirty="0"/>
          </a:p>
          <a:p>
            <a:r>
              <a:rPr lang="en-US" sz="2800" dirty="0" smtClean="0"/>
              <a:t>Defender</a:t>
            </a:r>
            <a:r>
              <a:rPr lang="en-US" sz="2800" dirty="0"/>
              <a:t>: </a:t>
            </a:r>
            <a:r>
              <a:rPr lang="en-US" sz="2800" dirty="0" smtClean="0"/>
              <a:t>Commits to mixed </a:t>
            </a:r>
            <a:r>
              <a:rPr lang="en-US" sz="2800" dirty="0"/>
              <a:t>strategy</a:t>
            </a:r>
          </a:p>
          <a:p>
            <a:r>
              <a:rPr lang="en-US" sz="2800" dirty="0"/>
              <a:t>Adversary: Conduct surveillance and </a:t>
            </a:r>
            <a:r>
              <a:rPr lang="en-US" sz="2800" dirty="0" smtClean="0"/>
              <a:t>responds</a:t>
            </a:r>
          </a:p>
          <a:p>
            <a:endParaRPr lang="en-US" sz="2800" dirty="0" smtClean="0"/>
          </a:p>
        </p:txBody>
      </p:sp>
      <p:graphicFrame>
        <p:nvGraphicFramePr>
          <p:cNvPr id="7" name="Group 46"/>
          <p:cNvGraphicFramePr>
            <a:graphicFrameLocks/>
          </p:cNvGraphicFramePr>
          <p:nvPr>
            <p:extLst/>
          </p:nvPr>
        </p:nvGraphicFramePr>
        <p:xfrm>
          <a:off x="3053512" y="4481305"/>
          <a:ext cx="4898836" cy="1838555"/>
        </p:xfrm>
        <a:graphic>
          <a:graphicData uri="http://schemas.openxmlformats.org/drawingml/2006/table">
            <a:tbl>
              <a:tblPr firstRow="1" firstCol="1">
                <a:tableStyleId>{2A488322-F2BA-4B5B-9748-0D474271808F}</a:tableStyleId>
              </a:tblPr>
              <a:tblGrid>
                <a:gridCol w="1614890">
                  <a:extLst>
                    <a:ext uri="{9D8B030D-6E8A-4147-A177-3AD203B41FA5}">
                      <a16:colId xmlns="" xmlns:a16="http://schemas.microsoft.com/office/drawing/2014/main" val="20000"/>
                    </a:ext>
                  </a:extLst>
                </a:gridCol>
                <a:gridCol w="1651001">
                  <a:extLst>
                    <a:ext uri="{9D8B030D-6E8A-4147-A177-3AD203B41FA5}">
                      <a16:colId xmlns="" xmlns:a16="http://schemas.microsoft.com/office/drawing/2014/main" val="20001"/>
                    </a:ext>
                  </a:extLst>
                </a:gridCol>
                <a:gridCol w="1632945">
                  <a:extLst>
                    <a:ext uri="{9D8B030D-6E8A-4147-A177-3AD203B41FA5}">
                      <a16:colId xmlns="" xmlns:a16="http://schemas.microsoft.com/office/drawing/2014/main" val="20002"/>
                    </a:ext>
                  </a:extLst>
                </a:gridCol>
              </a:tblGrid>
              <a:tr h="654059">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solidFill>
                      <a:schemeClr val="bg1">
                        <a:lumMod val="85000"/>
                      </a:schemeClr>
                    </a:solidFill>
                  </a:tcPr>
                </a:tc>
                <a:extLst>
                  <a:ext uri="{0D108BD9-81ED-4DB2-BD59-A6C34878D82A}">
                    <a16:rowId xmlns="" xmlns:a16="http://schemas.microsoft.com/office/drawing/2014/main" val="10000"/>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#1</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-3</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-1</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1"/>
                  </a:ext>
                </a:extLst>
              </a:tr>
              <a:tr h="59224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solidFill>
                            <a:schemeClr val="tx1"/>
                          </a:solidFill>
                          <a:effectLst/>
                        </a:rPr>
                        <a:t>Target #2</a:t>
                      </a:r>
                      <a:endParaRPr kumimoji="0" lang="en-US" sz="2000" b="1" i="0" u="none" strike="noStrike" cap="none" normalizeH="0" baseline="0" dirty="0" smtClean="0">
                        <a:ln>
                          <a:noFill/>
                        </a:ln>
                        <a:solidFill>
                          <a:schemeClr val="tx1"/>
                        </a:solidFill>
                        <a:effectLst/>
                        <a:latin typeface="Times New Roman" pitchFamily="18" charset="0"/>
                        <a:cs typeface="Arial" charset="0"/>
                      </a:endParaRPr>
                    </a:p>
                  </a:txBody>
                  <a:tcPr marL="90487" marR="90487" marT="44450" marB="44450" anchor="ctr" horzOverflow="overflow">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-5</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4</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solidFill>
                            <a:srgbClr val="00B050"/>
                          </a:solidFill>
                          <a:effectLst/>
                        </a:rPr>
                        <a:t>2</a:t>
                      </a:r>
                      <a:r>
                        <a:rPr kumimoji="0" lang="en-US" sz="2800" u="none" strike="noStrike" cap="none" normalizeH="0" baseline="0" dirty="0" smtClean="0">
                          <a:ln>
                            <a:noFill/>
                          </a:ln>
                          <a:effectLst/>
                        </a:rPr>
                        <a:t>, </a:t>
                      </a:r>
                      <a:r>
                        <a:rPr kumimoji="0" lang="en-US" sz="2800" u="none" strike="noStrike" cap="none" normalizeH="0" baseline="0" dirty="0" smtClean="0">
                          <a:ln>
                            <a:noFill/>
                          </a:ln>
                          <a:solidFill>
                            <a:srgbClr val="FF0000"/>
                          </a:solidFill>
                          <a:effectLst/>
                        </a:rPr>
                        <a:t>-1</a:t>
                      </a:r>
                      <a:endParaRPr kumimoji="0" lang="en-US" sz="2800" b="0" i="0" u="none" strike="noStrike" cap="none" normalizeH="0" baseline="0" dirty="0" smtClean="0">
                        <a:ln>
                          <a:noFill/>
                        </a:ln>
                        <a:solidFill>
                          <a:srgbClr val="FF0000"/>
                        </a:solidFill>
                        <a:effectLst/>
                        <a:latin typeface="Times New Roman" pitchFamily="18" charset="0"/>
                        <a:cs typeface="Arial" charset="0"/>
                      </a:endParaRPr>
                    </a:p>
                  </a:txBody>
                  <a:tcPr marL="90487" marR="90487" marT="44450" marB="44450" anchor="ctr" horzOverflow="overflow"/>
                </a:tc>
                <a:extLst>
                  <a:ext uri="{0D108BD9-81ED-4DB2-BD59-A6C34878D82A}">
                    <a16:rowId xmlns="" xmlns:a16="http://schemas.microsoft.com/office/drawing/2014/main" val="10002"/>
                  </a:ext>
                </a:extLst>
              </a:tr>
            </a:tbl>
          </a:graphicData>
        </a:graphic>
      </p:graphicFrame>
      <p:sp>
        <p:nvSpPr>
          <p:cNvPr id="9" name="Rectangle 54"/>
          <p:cNvSpPr>
            <a:spLocks noChangeArrowheads="1"/>
          </p:cNvSpPr>
          <p:nvPr/>
        </p:nvSpPr>
        <p:spPr bwMode="auto">
          <a:xfrm>
            <a:off x="5498711" y="4007733"/>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pic>
        <p:nvPicPr>
          <p:cNvPr id="15" name="Picture 2" descr="C:\Users\Zhengyu\AppData\Local\Microsoft\Windows\Temporary Internet Files\Content.IE5\XYTBUXQP\MC900250734[1].wmf"/>
          <p:cNvPicPr>
            <a:picLocks noChangeAspect="1" noChangeArrowheads="1"/>
          </p:cNvPicPr>
          <p:nvPr/>
        </p:nvPicPr>
        <p:blipFill>
          <a:blip r:embed="rId3" cstate="print">
            <a:alphaModFix/>
          </a:blip>
          <a:srcRect/>
          <a:stretch>
            <a:fillRect/>
          </a:stretch>
        </p:blipFill>
        <p:spPr bwMode="auto">
          <a:xfrm>
            <a:off x="6881640" y="2996424"/>
            <a:ext cx="1211676" cy="1412712"/>
          </a:xfrm>
          <a:prstGeom prst="rect">
            <a:avLst/>
          </a:prstGeom>
          <a:solidFill>
            <a:schemeClr val="bg1"/>
          </a:solidFill>
        </p:spPr>
      </p:pic>
      <p:sp>
        <p:nvSpPr>
          <p:cNvPr id="18" name="Rectangle 52"/>
          <p:cNvSpPr>
            <a:spLocks noChangeArrowheads="1"/>
          </p:cNvSpPr>
          <p:nvPr/>
        </p:nvSpPr>
        <p:spPr bwMode="auto">
          <a:xfrm>
            <a:off x="1093761" y="5904205"/>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smtClean="0">
                <a:solidFill>
                  <a:srgbClr val="00B050"/>
                </a:solidFill>
                <a:latin typeface="Times New Roman" panose="02020603050405020304" pitchFamily="18" charset="0"/>
                <a:cs typeface="Times New Roman" panose="02020603050405020304" pitchFamily="18" charset="0"/>
              </a:rPr>
              <a:t>Defender</a:t>
            </a:r>
            <a:endParaRPr lang="en-US" sz="2200" b="1" dirty="0">
              <a:solidFill>
                <a:srgbClr val="00B050"/>
              </a:solidFill>
              <a:latin typeface="Times New Roman" panose="02020603050405020304" pitchFamily="18" charset="0"/>
              <a:cs typeface="Times New Roman" panose="02020603050405020304" pitchFamily="18" charset="0"/>
            </a:endParaRPr>
          </a:p>
        </p:txBody>
      </p:sp>
      <p:pic>
        <p:nvPicPr>
          <p:cNvPr id="19" name="Picture 2" descr="C:\Users\Zhengyu\AppData\Local\Microsoft\Windows\Temporary Internet Files\Content.IE5\RWRE02IQ\MC900280853[1].wmf"/>
          <p:cNvPicPr>
            <a:picLocks noChangeAspect="1" noChangeArrowheads="1"/>
          </p:cNvPicPr>
          <p:nvPr/>
        </p:nvPicPr>
        <p:blipFill>
          <a:blip r:embed="rId4" cstate="print"/>
          <a:srcRect/>
          <a:stretch>
            <a:fillRect/>
          </a:stretch>
        </p:blipFill>
        <p:spPr bwMode="auto">
          <a:xfrm>
            <a:off x="1064933" y="4379496"/>
            <a:ext cx="1158545" cy="1623032"/>
          </a:xfrm>
          <a:prstGeom prst="rect">
            <a:avLst/>
          </a:prstGeom>
          <a:noFill/>
        </p:spPr>
      </p:pic>
      <p:sp>
        <p:nvSpPr>
          <p:cNvPr id="16" name="TextBox 15"/>
          <p:cNvSpPr txBox="1"/>
          <p:nvPr/>
        </p:nvSpPr>
        <p:spPr>
          <a:xfrm>
            <a:off x="2253986" y="5203594"/>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55.6%</a:t>
            </a:r>
            <a:endParaRPr lang="en-US" sz="2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253986" y="5811528"/>
            <a:ext cx="914033" cy="430887"/>
          </a:xfrm>
          <a:prstGeom prst="rect">
            <a:avLst/>
          </a:prstGeom>
          <a:noFill/>
        </p:spPr>
        <p:txBody>
          <a:bodyPr wrap="none" rtlCol="0">
            <a:spAutoFit/>
          </a:bodyPr>
          <a:lstStyle/>
          <a:p>
            <a:r>
              <a:rPr lang="en-US" sz="2200" dirty="0" smtClean="0">
                <a:latin typeface="Times New Roman" panose="02020603050405020304" pitchFamily="18" charset="0"/>
                <a:cs typeface="Times New Roman" panose="02020603050405020304" pitchFamily="18" charset="0"/>
              </a:rPr>
              <a:t>44.4%</a:t>
            </a:r>
            <a:endParaRPr lang="en-US" sz="2200" dirty="0">
              <a:latin typeface="Times New Roman" panose="02020603050405020304" pitchFamily="18" charset="0"/>
              <a:cs typeface="Times New Roman" panose="02020603050405020304" pitchFamily="18" charset="0"/>
            </a:endParaRPr>
          </a:p>
        </p:txBody>
      </p:sp>
      <p:sp>
        <p:nvSpPr>
          <p:cNvPr id="21" name="Oval 20"/>
          <p:cNvSpPr/>
          <p:nvPr/>
        </p:nvSpPr>
        <p:spPr>
          <a:xfrm>
            <a:off x="2218916" y="5092877"/>
            <a:ext cx="959449" cy="127028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a:xfrm>
            <a:off x="7343192" y="6356350"/>
            <a:ext cx="1346656" cy="365760"/>
          </a:xfrm>
        </p:spPr>
        <p:txBody>
          <a:bodyPr/>
          <a:lstStyle/>
          <a:p>
            <a:fld id="{C5CCA8DE-6B68-4D51-BF6A-06143B52E6CF}" type="datetime1">
              <a:rPr lang="en-US" smtClean="0"/>
              <a:t>11/29/2018</a:t>
            </a:fld>
            <a:endParaRPr lang="en-US" dirty="0"/>
          </a:p>
        </p:txBody>
      </p:sp>
      <p:sp>
        <p:nvSpPr>
          <p:cNvPr id="10" name="Slide Number Placeholder 9"/>
          <p:cNvSpPr>
            <a:spLocks noGrp="1"/>
          </p:cNvSpPr>
          <p:nvPr>
            <p:ph type="sldNum" sz="quarter" idx="12"/>
          </p:nvPr>
        </p:nvSpPr>
        <p:spPr/>
        <p:txBody>
          <a:bodyPr/>
          <a:lstStyle/>
          <a:p>
            <a:fld id="{A3B20E47-2A4C-4221-B6B9-A2AC2F1C1077}" type="slidenum">
              <a:rPr lang="en-US" smtClean="0"/>
              <a:pPr/>
              <a:t>7</a:t>
            </a:fld>
            <a:r>
              <a:rPr lang="en-US" smtClean="0"/>
              <a:t>/72</a:t>
            </a:r>
            <a:endParaRPr lang="en-US" dirty="0"/>
          </a:p>
        </p:txBody>
      </p:sp>
    </p:spTree>
    <p:extLst>
      <p:ext uri="{BB962C8B-B14F-4D97-AF65-F5344CB8AC3E}">
        <p14:creationId xmlns:p14="http://schemas.microsoft.com/office/powerpoint/2010/main" val="3339932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Stackelberg</a:t>
            </a:r>
            <a:r>
              <a:rPr lang="en-US" dirty="0"/>
              <a:t> Game</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p:txBody>
              <a:bodyPr/>
              <a:lstStyle/>
              <a:p>
                <a:r>
                  <a:rPr lang="en-US" dirty="0" smtClean="0"/>
                  <a:t>Stackelberg Game</a:t>
                </a:r>
              </a:p>
              <a:p>
                <a:pPr lvl="1"/>
                <a:r>
                  <a:rPr lang="en-US" dirty="0" smtClean="0"/>
                  <a:t>Leader </a:t>
                </a:r>
                <a:r>
                  <a:rPr lang="en-US" dirty="0"/>
                  <a:t>vs follower </a:t>
                </a:r>
                <a:r>
                  <a:rPr lang="en-US" dirty="0" smtClean="0"/>
                  <a:t>game</a:t>
                </a:r>
              </a:p>
              <a:p>
                <a:pPr lvl="1"/>
                <a:r>
                  <a:rPr lang="en-US" dirty="0"/>
                  <a:t>Set of players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1</m:t>
                        </m:r>
                        <m:r>
                          <a:rPr lang="en-US" b="0" i="1" smtClean="0">
                            <a:latin typeface="Cambria Math" panose="02040503050406030204" pitchFamily="18" charset="0"/>
                          </a:rPr>
                          <m:t>,2</m:t>
                        </m:r>
                      </m:e>
                    </m:d>
                  </m:oMath>
                </a14:m>
                <a:r>
                  <a:rPr lang="en-US" dirty="0" smtClean="0"/>
                  <a:t>, player 1 is the leader, player 2 is the follower</a:t>
                </a:r>
                <a:endParaRPr lang="en-US" dirty="0"/>
              </a:p>
              <a:p>
                <a:pPr lvl="1"/>
                <a:r>
                  <a:rPr lang="en-US" dirty="0"/>
                  <a:t>Set of strategies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e>
                    </m:nary>
                  </m:oMath>
                </a14:m>
                <a:endParaRPr lang="en-US" dirty="0"/>
              </a:p>
              <a:p>
                <a:pPr lvl="1"/>
                <a:r>
                  <a:rPr lang="en-US" dirty="0"/>
                  <a:t>Payoffs / Utility functions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𝑆</m:t>
                    </m:r>
                    <m:r>
                      <a:rPr lang="en-US" i="1">
                        <a:latin typeface="Cambria Math" panose="02040503050406030204" pitchFamily="18" charset="0"/>
                      </a:rPr>
                      <m:t>→</m:t>
                    </m:r>
                    <m:r>
                      <a:rPr lang="en-US" b="0" i="1" smtClean="0">
                        <a:latin typeface="Cambria Math" panose="02040503050406030204" pitchFamily="18" charset="0"/>
                      </a:rPr>
                      <m:t>ℝ</m:t>
                    </m:r>
                  </m:oMath>
                </a14:m>
                <a:endParaRPr lang="en-US" dirty="0"/>
              </a:p>
              <a:p>
                <a:pPr lvl="1"/>
                <a:r>
                  <a:rPr lang="en-US" dirty="0"/>
                  <a:t>Leader </a:t>
                </a:r>
                <a:r>
                  <a:rPr lang="en-US" dirty="0" smtClean="0"/>
                  <a:t>commit </a:t>
                </a:r>
                <a:r>
                  <a:rPr lang="en-US" dirty="0"/>
                  <a:t>to a </a:t>
                </a:r>
                <a:r>
                  <a:rPr lang="en-US" dirty="0" smtClean="0"/>
                  <a:t>strategy</a:t>
                </a:r>
              </a:p>
              <a:p>
                <a:pPr lvl="1"/>
                <a:r>
                  <a:rPr lang="en-US" dirty="0" smtClean="0"/>
                  <a:t>Follower respond based on the leader’s commitment</a:t>
                </a:r>
              </a:p>
              <a:p>
                <a:pPr lvl="1"/>
                <a:endParaRPr lang="en-US" dirty="0" smtClean="0"/>
              </a:p>
              <a:p>
                <a:r>
                  <a:rPr lang="en-US" dirty="0" smtClean="0"/>
                  <a:t>What is an appropriate solution concept for </a:t>
                </a:r>
                <a:r>
                  <a:rPr lang="en-US" dirty="0" err="1" smtClean="0"/>
                  <a:t>Stackelberg</a:t>
                </a:r>
                <a:r>
                  <a:rPr lang="en-US" dirty="0" smtClean="0"/>
                  <a:t> game?</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2074" b="-1111"/>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8</a:t>
            </a:fld>
            <a:endParaRPr lang="en-US" dirty="0"/>
          </a:p>
        </p:txBody>
      </p:sp>
    </p:spTree>
    <p:extLst>
      <p:ext uri="{BB962C8B-B14F-4D97-AF65-F5344CB8AC3E}">
        <p14:creationId xmlns:p14="http://schemas.microsoft.com/office/powerpoint/2010/main" val="850511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Stackelberg</a:t>
            </a:r>
            <a:r>
              <a:rPr lang="en-US" dirty="0"/>
              <a:t> Game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Power of Commitment</a:t>
                </a:r>
              </a:p>
              <a:p>
                <a:pPr lvl="1"/>
                <a:r>
                  <a:rPr lang="en-US" dirty="0" smtClean="0"/>
                  <a:t>What is the best strategy for Player 1?</a:t>
                </a:r>
              </a:p>
              <a:p>
                <a:pPr lvl="1"/>
                <a:r>
                  <a:rPr lang="en-US" dirty="0" smtClean="0"/>
                  <a:t>Player </a:t>
                </a:r>
                <a:r>
                  <a:rPr lang="en-US" dirty="0"/>
                  <a:t>1 commits to playing </a:t>
                </a:r>
                <a14:m>
                  <m:oMath xmlns:m="http://schemas.openxmlformats.org/officeDocument/2006/math">
                    <m:r>
                      <a:rPr lang="en-US" i="1" dirty="0">
                        <a:latin typeface="Cambria Math" panose="02040503050406030204" pitchFamily="18" charset="0"/>
                      </a:rPr>
                      <m:t>𝑎</m:t>
                    </m:r>
                  </m:oMath>
                </a14:m>
                <a:r>
                  <a:rPr lang="en-US" dirty="0"/>
                  <a:t> </a:t>
                </a:r>
                <a:r>
                  <a:rPr lang="en-US" dirty="0" smtClean="0"/>
                  <a:t>with probability </a:t>
                </a:r>
                <a14:m>
                  <m:oMath xmlns:m="http://schemas.openxmlformats.org/officeDocument/2006/math">
                    <m:r>
                      <a:rPr lang="en-US" b="0" i="1" smtClean="0">
                        <a:latin typeface="Cambria Math" panose="02040503050406030204" pitchFamily="18" charset="0"/>
                      </a:rPr>
                      <m:t>𝑝</m:t>
                    </m:r>
                  </m:oMath>
                </a14:m>
                <a:r>
                  <a:rPr lang="en-US" dirty="0" smtClean="0"/>
                  <a:t>. What is the best response of player 2 and the utility profile?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741" t="-1235" r="-133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11/29/2018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9</a:t>
            </a:fld>
            <a:endParaRPr lang="en-US" dirty="0"/>
          </a:p>
        </p:txBody>
      </p:sp>
      <p:graphicFrame>
        <p:nvGraphicFramePr>
          <p:cNvPr id="7" name="Table 6"/>
          <p:cNvGraphicFramePr>
            <a:graphicFrameLocks noGrp="1"/>
          </p:cNvGraphicFramePr>
          <p:nvPr>
            <p:extLst/>
          </p:nvPr>
        </p:nvGraphicFramePr>
        <p:xfrm>
          <a:off x="5744766" y="105410"/>
          <a:ext cx="3190755" cy="914400"/>
        </p:xfrm>
        <a:graphic>
          <a:graphicData uri="http://schemas.openxmlformats.org/drawingml/2006/table">
            <a:tbl>
              <a:tblPr firstRow="1" bandRow="1">
                <a:tableStyleId>{5940675A-B579-460E-94D1-54222C63F5DA}</a:tableStyleId>
              </a:tblPr>
              <a:tblGrid>
                <a:gridCol w="1063585"/>
                <a:gridCol w="1063585"/>
                <a:gridCol w="1063585"/>
              </a:tblGrid>
              <a:tr h="285036">
                <a:tc>
                  <a:txBody>
                    <a:bodyPr/>
                    <a:lstStyle/>
                    <a:p>
                      <a:pPr algn="ctr"/>
                      <a:endParaRPr lang="en-US" sz="1400" dirty="0"/>
                    </a:p>
                  </a:txBody>
                  <a:tcPr/>
                </a:tc>
                <a:tc>
                  <a:txBody>
                    <a:bodyPr/>
                    <a:lstStyle/>
                    <a:p>
                      <a:pPr algn="ctr"/>
                      <a:r>
                        <a:rPr lang="en-US" sz="1400" dirty="0" smtClean="0"/>
                        <a:t>c</a:t>
                      </a:r>
                      <a:endParaRPr lang="en-US" sz="1400" dirty="0"/>
                    </a:p>
                  </a:txBody>
                  <a:tcPr/>
                </a:tc>
                <a:tc>
                  <a:txBody>
                    <a:bodyPr/>
                    <a:lstStyle/>
                    <a:p>
                      <a:pPr algn="ctr"/>
                      <a:r>
                        <a:rPr lang="en-US" sz="1400" dirty="0" smtClean="0"/>
                        <a:t>d</a:t>
                      </a:r>
                      <a:endParaRPr lang="en-US" sz="1400" dirty="0"/>
                    </a:p>
                  </a:txBody>
                  <a:tcPr/>
                </a:tc>
              </a:tr>
              <a:tr h="285036">
                <a:tc>
                  <a:txBody>
                    <a:bodyPr/>
                    <a:lstStyle/>
                    <a:p>
                      <a:pPr algn="ctr"/>
                      <a:r>
                        <a:rPr lang="en-US" sz="1400" dirty="0" smtClean="0"/>
                        <a:t>a</a:t>
                      </a:r>
                      <a:endParaRPr lang="en-US" sz="1400" dirty="0"/>
                    </a:p>
                  </a:txBody>
                  <a:tcPr/>
                </a:tc>
                <a:tc>
                  <a:txBody>
                    <a:bodyPr/>
                    <a:lstStyle/>
                    <a:p>
                      <a:pPr algn="ctr"/>
                      <a:r>
                        <a:rPr lang="en-US" sz="1400" dirty="0" smtClean="0"/>
                        <a:t>2,1</a:t>
                      </a:r>
                      <a:endParaRPr lang="en-US" sz="1400" dirty="0"/>
                    </a:p>
                  </a:txBody>
                  <a:tcPr/>
                </a:tc>
                <a:tc>
                  <a:txBody>
                    <a:bodyPr/>
                    <a:lstStyle/>
                    <a:p>
                      <a:pPr algn="ctr"/>
                      <a:r>
                        <a:rPr lang="en-US" sz="1400" dirty="0" smtClean="0"/>
                        <a:t>4,0</a:t>
                      </a:r>
                      <a:endParaRPr lang="en-US" sz="1400" dirty="0"/>
                    </a:p>
                  </a:txBody>
                  <a:tcPr/>
                </a:tc>
              </a:tr>
              <a:tr h="285036">
                <a:tc>
                  <a:txBody>
                    <a:bodyPr/>
                    <a:lstStyle/>
                    <a:p>
                      <a:pPr algn="ctr"/>
                      <a:r>
                        <a:rPr lang="en-US" sz="1400" dirty="0" smtClean="0"/>
                        <a:t>b</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3,2</a:t>
                      </a:r>
                      <a:endParaRPr lang="en-US" sz="1400" dirty="0"/>
                    </a:p>
                  </a:txBody>
                  <a:tcPr/>
                </a:tc>
              </a:tr>
            </a:tbl>
          </a:graphicData>
        </a:graphic>
      </p:graphicFrame>
      <p:sp>
        <p:nvSpPr>
          <p:cNvPr id="9" name="TextBox 8"/>
          <p:cNvSpPr txBox="1"/>
          <p:nvPr/>
        </p:nvSpPr>
        <p:spPr>
          <a:xfrm rot="16200000">
            <a:off x="5154496" y="408721"/>
            <a:ext cx="752286" cy="307777"/>
          </a:xfrm>
          <a:prstGeom prst="rect">
            <a:avLst/>
          </a:prstGeom>
          <a:noFill/>
        </p:spPr>
        <p:txBody>
          <a:bodyPr wrap="square" rtlCol="0">
            <a:spAutoFit/>
          </a:bodyPr>
          <a:lstStyle/>
          <a:p>
            <a:r>
              <a:rPr lang="en-US" sz="1400" dirty="0" smtClean="0"/>
              <a:t>Player 1</a:t>
            </a:r>
            <a:endParaRPr lang="en-US" sz="1400" dirty="0"/>
          </a:p>
        </p:txBody>
      </p:sp>
      <p:cxnSp>
        <p:nvCxnSpPr>
          <p:cNvPr id="11" name="Straight Arrow Connector 10"/>
          <p:cNvCxnSpPr/>
          <p:nvPr/>
        </p:nvCxnSpPr>
        <p:spPr>
          <a:xfrm>
            <a:off x="6132653" y="5508688"/>
            <a:ext cx="25541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132653" y="3301782"/>
            <a:ext cx="0" cy="220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6132653" y="3117115"/>
                <a:ext cx="17115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1</m:t>
                          </m:r>
                        </m:sup>
                      </m:sSup>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𝐵𝑅</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132653" y="3117115"/>
                <a:ext cx="1711559" cy="369332"/>
              </a:xfrm>
              <a:prstGeom prst="rect">
                <a:avLst/>
              </a:prstGeom>
              <a:blipFill rotWithShape="0">
                <a:blip r:embed="rId4"/>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8306952" y="5124632"/>
                <a:ext cx="379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8306952" y="5124632"/>
                <a:ext cx="379848" cy="369332"/>
              </a:xfrm>
              <a:prstGeom prst="rect">
                <a:avLst/>
              </a:prstGeom>
              <a:blipFill rotWithShape="0">
                <a:blip r:embed="rId5"/>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867976" y="5353827"/>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0</m:t>
                      </m:r>
                    </m:oMath>
                  </m:oMathPara>
                </a14:m>
                <a:endParaRPr lang="en-US" sz="1200" dirty="0"/>
              </a:p>
            </p:txBody>
          </p:sp>
        </mc:Choice>
        <mc:Fallback xmlns="">
          <p:sp>
            <p:nvSpPr>
              <p:cNvPr id="27" name="TextBox 26"/>
              <p:cNvSpPr txBox="1">
                <a:spLocks noRot="1" noChangeAspect="1" noMove="1" noResize="1" noEditPoints="1" noAdjustHandles="1" noChangeArrowheads="1" noChangeShapeType="1" noTextEdit="1"/>
              </p:cNvSpPr>
              <p:nvPr/>
            </p:nvSpPr>
            <p:spPr>
              <a:xfrm>
                <a:off x="5867976" y="5353827"/>
                <a:ext cx="312906" cy="27699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844827" y="4964767"/>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28" name="TextBox 27"/>
              <p:cNvSpPr txBox="1">
                <a:spLocks noRot="1" noChangeAspect="1" noMove="1" noResize="1" noEditPoints="1" noAdjustHandles="1" noChangeArrowheads="1" noChangeShapeType="1" noTextEdit="1"/>
              </p:cNvSpPr>
              <p:nvPr/>
            </p:nvSpPr>
            <p:spPr>
              <a:xfrm>
                <a:off x="5844827" y="4964767"/>
                <a:ext cx="312906" cy="276999"/>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844827" y="4473948"/>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2</m:t>
                      </m:r>
                    </m:oMath>
                  </m:oMathPara>
                </a14:m>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844827" y="4473948"/>
                <a:ext cx="312906" cy="276999"/>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821678" y="4084888"/>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3</m:t>
                      </m:r>
                    </m:oMath>
                  </m:oMathPara>
                </a14:m>
                <a:endParaRPr lang="en-US" sz="1200" dirty="0"/>
              </a:p>
            </p:txBody>
          </p:sp>
        </mc:Choice>
        <mc:Fallback xmlns="">
          <p:sp>
            <p:nvSpPr>
              <p:cNvPr id="30" name="TextBox 29"/>
              <p:cNvSpPr txBox="1">
                <a:spLocks noRot="1" noChangeAspect="1" noMove="1" noResize="1" noEditPoints="1" noAdjustHandles="1" noChangeArrowheads="1" noChangeShapeType="1" noTextEdit="1"/>
              </p:cNvSpPr>
              <p:nvPr/>
            </p:nvSpPr>
            <p:spPr>
              <a:xfrm>
                <a:off x="5821678" y="4084888"/>
                <a:ext cx="312906" cy="27699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947934" y="5492326"/>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a:off x="7947934" y="5492326"/>
                <a:ext cx="312906" cy="276999"/>
              </a:xfrm>
              <a:prstGeom prst="rect">
                <a:avLst/>
              </a:prstGeom>
              <a:blipFill rotWithShape="0">
                <a:blip r:embed="rId11"/>
                <a:stretch>
                  <a:fillRect/>
                </a:stretch>
              </a:blipFill>
            </p:spPr>
            <p:txBody>
              <a:bodyPr/>
              <a:lstStyle/>
              <a:p>
                <a:r>
                  <a:rPr lang="en-US">
                    <a:noFill/>
                  </a:rPr>
                  <a:t> </a:t>
                </a:r>
              </a:p>
            </p:txBody>
          </p:sp>
        </mc:Fallback>
      </mc:AlternateContent>
      <p:cxnSp>
        <p:nvCxnSpPr>
          <p:cNvPr id="40" name="Straight Arrow Connector 39"/>
          <p:cNvCxnSpPr/>
          <p:nvPr/>
        </p:nvCxnSpPr>
        <p:spPr>
          <a:xfrm>
            <a:off x="687360" y="5484222"/>
            <a:ext cx="25541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87360" y="3277316"/>
            <a:ext cx="0" cy="220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687360" y="3092649"/>
                <a:ext cx="17164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𝐵𝑅</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687360" y="3092649"/>
                <a:ext cx="1716496" cy="369332"/>
              </a:xfrm>
              <a:prstGeom prst="rect">
                <a:avLst/>
              </a:prstGeom>
              <a:blipFill rotWithShape="0">
                <a:blip r:embed="rId15"/>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2861659" y="5100166"/>
                <a:ext cx="379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2861659" y="5100166"/>
                <a:ext cx="379848" cy="369332"/>
              </a:xfrm>
              <a:prstGeom prst="rect">
                <a:avLst/>
              </a:prstGeom>
              <a:blipFill rotWithShape="0">
                <a:blip r:embed="rId16"/>
                <a:stretch>
                  <a:fillRect b="-8333"/>
                </a:stretch>
              </a:blipFill>
            </p:spPr>
            <p:txBody>
              <a:bodyPr/>
              <a:lstStyle/>
              <a:p>
                <a:r>
                  <a:rPr lang="en-US">
                    <a:noFill/>
                  </a:rPr>
                  <a:t> </a:t>
                </a:r>
              </a:p>
            </p:txBody>
          </p:sp>
        </mc:Fallback>
      </mc:AlternateContent>
      <p:cxnSp>
        <p:nvCxnSpPr>
          <p:cNvPr id="45" name="Straight Connector 44"/>
          <p:cNvCxnSpPr/>
          <p:nvPr/>
        </p:nvCxnSpPr>
        <p:spPr>
          <a:xfrm>
            <a:off x="687360" y="5049104"/>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83502" y="4588047"/>
            <a:ext cx="5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87360" y="4142431"/>
            <a:ext cx="5980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p:cNvSpPr txBox="1"/>
              <p:nvPr/>
            </p:nvSpPr>
            <p:spPr>
              <a:xfrm>
                <a:off x="422683" y="5329361"/>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0</m:t>
                      </m:r>
                    </m:oMath>
                  </m:oMathPara>
                </a14:m>
                <a:endParaRPr lang="en-US" sz="1200" dirty="0"/>
              </a:p>
            </p:txBody>
          </p:sp>
        </mc:Choice>
        <mc:Fallback xmlns="">
          <p:sp>
            <p:nvSpPr>
              <p:cNvPr id="49" name="TextBox 48"/>
              <p:cNvSpPr txBox="1">
                <a:spLocks noRot="1" noChangeAspect="1" noMove="1" noResize="1" noEditPoints="1" noAdjustHandles="1" noChangeArrowheads="1" noChangeShapeType="1" noTextEdit="1"/>
              </p:cNvSpPr>
              <p:nvPr/>
            </p:nvSpPr>
            <p:spPr>
              <a:xfrm>
                <a:off x="422683" y="5329361"/>
                <a:ext cx="312906" cy="276999"/>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282514" y="4943118"/>
                <a:ext cx="42992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0.5</m:t>
                      </m:r>
                    </m:oMath>
                  </m:oMathPara>
                </a14:m>
                <a:endParaRPr lang="en-US" sz="1200" dirty="0"/>
              </a:p>
            </p:txBody>
          </p:sp>
        </mc:Choice>
        <mc:Fallback xmlns="">
          <p:sp>
            <p:nvSpPr>
              <p:cNvPr id="50" name="TextBox 49"/>
              <p:cNvSpPr txBox="1">
                <a:spLocks noRot="1" noChangeAspect="1" noMove="1" noResize="1" noEditPoints="1" noAdjustHandles="1" noChangeArrowheads="1" noChangeShapeType="1" noTextEdit="1"/>
              </p:cNvSpPr>
              <p:nvPr/>
            </p:nvSpPr>
            <p:spPr>
              <a:xfrm>
                <a:off x="282514" y="4943118"/>
                <a:ext cx="429926" cy="276999"/>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99534" y="4456532"/>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51" name="TextBox 50"/>
              <p:cNvSpPr txBox="1">
                <a:spLocks noRot="1" noChangeAspect="1" noMove="1" noResize="1" noEditPoints="1" noAdjustHandles="1" noChangeArrowheads="1" noChangeShapeType="1" noTextEdit="1"/>
              </p:cNvSpPr>
              <p:nvPr/>
            </p:nvSpPr>
            <p:spPr>
              <a:xfrm>
                <a:off x="399534" y="4456532"/>
                <a:ext cx="312906" cy="276999"/>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269008" y="4051329"/>
                <a:ext cx="42992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1.5</m:t>
                      </m:r>
                    </m:oMath>
                  </m:oMathPara>
                </a14:m>
                <a:endParaRPr lang="en-US" sz="1200" dirty="0"/>
              </a:p>
            </p:txBody>
          </p:sp>
        </mc:Choice>
        <mc:Fallback xmlns="">
          <p:sp>
            <p:nvSpPr>
              <p:cNvPr id="52" name="TextBox 51"/>
              <p:cNvSpPr txBox="1">
                <a:spLocks noRot="1" noChangeAspect="1" noMove="1" noResize="1" noEditPoints="1" noAdjustHandles="1" noChangeArrowheads="1" noChangeShapeType="1" noTextEdit="1"/>
              </p:cNvSpPr>
              <p:nvPr/>
            </p:nvSpPr>
            <p:spPr>
              <a:xfrm>
                <a:off x="269008" y="4051329"/>
                <a:ext cx="429926" cy="276999"/>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2502641" y="5467860"/>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oMath>
                  </m:oMathPara>
                </a14:m>
                <a:endParaRPr lang="en-US" sz="1200" dirty="0"/>
              </a:p>
            </p:txBody>
          </p:sp>
        </mc:Choice>
        <mc:Fallback xmlns="">
          <p:sp>
            <p:nvSpPr>
              <p:cNvPr id="53" name="TextBox 52"/>
              <p:cNvSpPr txBox="1">
                <a:spLocks noRot="1" noChangeAspect="1" noMove="1" noResize="1" noEditPoints="1" noAdjustHandles="1" noChangeArrowheads="1" noChangeShapeType="1" noTextEdit="1"/>
              </p:cNvSpPr>
              <p:nvPr/>
            </p:nvSpPr>
            <p:spPr>
              <a:xfrm>
                <a:off x="2502641" y="5467860"/>
                <a:ext cx="312906" cy="276999"/>
              </a:xfrm>
              <a:prstGeom prst="rect">
                <a:avLst/>
              </a:prstGeom>
              <a:blipFill rotWithShape="0">
                <a:blip r:embed="rId20"/>
                <a:stretch>
                  <a:fillRect/>
                </a:stretch>
              </a:blipFill>
            </p:spPr>
            <p:txBody>
              <a:bodyPr/>
              <a:lstStyle/>
              <a:p>
                <a:r>
                  <a:rPr lang="en-US">
                    <a:noFill/>
                  </a:rPr>
                  <a:t> </a:t>
                </a:r>
              </a:p>
            </p:txBody>
          </p:sp>
        </mc:Fallback>
      </mc:AlternateContent>
      <p:cxnSp>
        <p:nvCxnSpPr>
          <p:cNvPr id="68" name="Straight Connector 67"/>
          <p:cNvCxnSpPr/>
          <p:nvPr/>
        </p:nvCxnSpPr>
        <p:spPr>
          <a:xfrm>
            <a:off x="681424" y="3678377"/>
            <a:ext cx="5980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p:cNvSpPr txBox="1"/>
              <p:nvPr/>
            </p:nvSpPr>
            <p:spPr>
              <a:xfrm>
                <a:off x="374659" y="3587854"/>
                <a:ext cx="31290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2</m:t>
                      </m:r>
                    </m:oMath>
                  </m:oMathPara>
                </a14:m>
                <a:endParaRPr lang="en-US" sz="1200" dirty="0"/>
              </a:p>
            </p:txBody>
          </p:sp>
        </mc:Choice>
        <mc:Fallback xmlns="">
          <p:sp>
            <p:nvSpPr>
              <p:cNvPr id="69" name="TextBox 68"/>
              <p:cNvSpPr txBox="1">
                <a:spLocks noRot="1" noChangeAspect="1" noMove="1" noResize="1" noEditPoints="1" noAdjustHandles="1" noChangeArrowheads="1" noChangeShapeType="1" noTextEdit="1"/>
              </p:cNvSpPr>
              <p:nvPr/>
            </p:nvSpPr>
            <p:spPr>
              <a:xfrm>
                <a:off x="374659" y="3587854"/>
                <a:ext cx="312906" cy="276999"/>
              </a:xfrm>
              <a:prstGeom prst="rect">
                <a:avLst/>
              </a:prstGeom>
              <a:blipFill rotWithShape="0">
                <a:blip r:embed="rId2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003716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ngYangTheme">
  <a:themeElements>
    <a:clrScheme name="Teamcore_Color">
      <a:dk1>
        <a:sysClr val="windowText" lastClr="000000"/>
      </a:dk1>
      <a:lt1>
        <a:sysClr val="window" lastClr="FFFFFF"/>
      </a:lt1>
      <a:dk2>
        <a:srgbClr val="646B86"/>
      </a:dk2>
      <a:lt2>
        <a:srgbClr val="C5D1D7"/>
      </a:lt2>
      <a:accent1>
        <a:srgbClr val="900000"/>
      </a:accent1>
      <a:accent2>
        <a:srgbClr val="F0B81F"/>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RongYangTheme" id="{D7630A04-C4F1-4873-A4EC-33A465EB564F}" vid="{97D5BBA1-6F79-4368-8DB0-1EFD1EF8D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RongYangTheme</Template>
  <TotalTime>16718</TotalTime>
  <Words>2193</Words>
  <Application>Microsoft Office PowerPoint</Application>
  <PresentationFormat>On-screen Show (4:3)</PresentationFormat>
  <Paragraphs>678</Paragraphs>
  <Slides>40</Slides>
  <Notes>12</Notes>
  <HiddenSlides>3</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Monotype Sorts</vt:lpstr>
      <vt:lpstr>华文新魏</vt:lpstr>
      <vt:lpstr>Arial</vt:lpstr>
      <vt:lpstr>Calibri</vt:lpstr>
      <vt:lpstr>Cambria Math</vt:lpstr>
      <vt:lpstr>Gill Sans MT</vt:lpstr>
      <vt:lpstr>Helvetica</vt:lpstr>
      <vt:lpstr>Times New Roman</vt:lpstr>
      <vt:lpstr>Wingdings</vt:lpstr>
      <vt:lpstr>Wingdings 3</vt:lpstr>
      <vt:lpstr>RongYangTheme</vt:lpstr>
      <vt:lpstr>Artificial Intelligence: Representation and Problem Solving  Multi-agent Systems (3): Other Games and Solution Concepts</vt:lpstr>
      <vt:lpstr>Recap</vt:lpstr>
      <vt:lpstr>Outline</vt:lpstr>
      <vt:lpstr>Stackelberg Game</vt:lpstr>
      <vt:lpstr>Example: Airport Security</vt:lpstr>
      <vt:lpstr>Example: Airport Security</vt:lpstr>
      <vt:lpstr>Example: Airport Security</vt:lpstr>
      <vt:lpstr>Stackelberg Game</vt:lpstr>
      <vt:lpstr>Stackelberg Game</vt:lpstr>
      <vt:lpstr>Stackelberg Game</vt:lpstr>
      <vt:lpstr>Best Response Function</vt:lpstr>
      <vt:lpstr>Stackelberg Equilibrium</vt:lpstr>
      <vt:lpstr>Strong Stackelberg Equilibrium</vt:lpstr>
      <vt:lpstr>Quiz 1</vt:lpstr>
      <vt:lpstr>Compute Strong Stackelberg Equilibrium</vt:lpstr>
      <vt:lpstr>Compute Strong Stackelberg Equilibrium</vt:lpstr>
      <vt:lpstr>Multiple LP</vt:lpstr>
      <vt:lpstr>Multiple LP</vt:lpstr>
      <vt:lpstr>Example: Airport Security</vt:lpstr>
      <vt:lpstr>Example: Airport Security</vt:lpstr>
      <vt:lpstr>Example: Airport Security</vt:lpstr>
      <vt:lpstr>Real-World Applications</vt:lpstr>
      <vt:lpstr>Real-World Applications</vt:lpstr>
      <vt:lpstr>Summary</vt:lpstr>
      <vt:lpstr>Reading</vt:lpstr>
      <vt:lpstr>Additional Resources (optional)</vt:lpstr>
      <vt:lpstr>Acknowledgment</vt:lpstr>
      <vt:lpstr>Backup Slides</vt:lpstr>
      <vt:lpstr>Extensive-Form Games</vt:lpstr>
      <vt:lpstr>Extensive-Form Games</vt:lpstr>
      <vt:lpstr>Correlated Equilibrium (CE)</vt:lpstr>
      <vt:lpstr>Correlated Equilibrium (CE)</vt:lpstr>
      <vt:lpstr>Correlated Equilibrium (CE)</vt:lpstr>
      <vt:lpstr>Correlated Equilibrium (CE)</vt:lpstr>
      <vt:lpstr>Correlated Equilibrium (CE)</vt:lpstr>
      <vt:lpstr>Correlated Equilibrium (CE)</vt:lpstr>
      <vt:lpstr>Compute CE</vt:lpstr>
      <vt:lpstr>Compute CE</vt:lpstr>
      <vt:lpstr>ϵ-NE</vt:lpstr>
      <vt:lpstr>Some Take-Aways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 Fang</dc:creator>
  <cp:lastModifiedBy>Fei Fang</cp:lastModifiedBy>
  <cp:revision>1801</cp:revision>
  <cp:lastPrinted>2018-11-15T18:13:54Z</cp:lastPrinted>
  <dcterms:created xsi:type="dcterms:W3CDTF">2016-01-28T05:48:30Z</dcterms:created>
  <dcterms:modified xsi:type="dcterms:W3CDTF">2018-11-30T00:06:39Z</dcterms:modified>
</cp:coreProperties>
</file>